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60" r:id="rId5"/>
    <p:sldId id="264" r:id="rId6"/>
    <p:sldId id="263" r:id="rId7"/>
    <p:sldId id="262" r:id="rId8"/>
    <p:sldId id="269" r:id="rId9"/>
    <p:sldId id="268" r:id="rId10"/>
    <p:sldId id="267" r:id="rId11"/>
    <p:sldId id="274" r:id="rId12"/>
    <p:sldId id="273" r:id="rId13"/>
    <p:sldId id="272" r:id="rId14"/>
    <p:sldId id="271" r:id="rId15"/>
    <p:sldId id="270" r:id="rId16"/>
    <p:sldId id="266" r:id="rId17"/>
    <p:sldId id="265" r:id="rId18"/>
    <p:sldId id="275" r:id="rId19"/>
    <p:sldId id="276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1" autoAdjust="0"/>
    <p:restoredTop sz="94660"/>
  </p:normalViewPr>
  <p:slideViewPr>
    <p:cSldViewPr>
      <p:cViewPr>
        <p:scale>
          <a:sx n="109" d="100"/>
          <a:sy n="109" d="100"/>
        </p:scale>
        <p:origin x="-13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3C329CF-5EFB-4C83-97E8-6EECA05A1888}" type="datetimeFigureOut">
              <a:rPr lang="sr-Cyrl-RS" smtClean="0"/>
              <a:t>15.12.2017</a:t>
            </a:fld>
            <a:endParaRPr lang="sr-Cyrl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r-Cyrl-R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B3AE095-FD1E-40A6-B7CB-F015848355F8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29CF-5EFB-4C83-97E8-6EECA05A1888}" type="datetimeFigureOut">
              <a:rPr lang="sr-Cyrl-RS" smtClean="0"/>
              <a:t>15.12.2017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95-FD1E-40A6-B7CB-F015848355F8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29CF-5EFB-4C83-97E8-6EECA05A1888}" type="datetimeFigureOut">
              <a:rPr lang="sr-Cyrl-RS" smtClean="0"/>
              <a:t>15.12.2017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95-FD1E-40A6-B7CB-F015848355F8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3C329CF-5EFB-4C83-97E8-6EECA05A1888}" type="datetimeFigureOut">
              <a:rPr lang="sr-Cyrl-RS" smtClean="0"/>
              <a:t>15.12.2017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95-FD1E-40A6-B7CB-F015848355F8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3C329CF-5EFB-4C83-97E8-6EECA05A1888}" type="datetimeFigureOut">
              <a:rPr lang="sr-Cyrl-RS" smtClean="0"/>
              <a:t>15.12.2017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B3AE095-FD1E-40A6-B7CB-F015848355F8}" type="slidenum">
              <a:rPr lang="sr-Cyrl-RS" smtClean="0"/>
              <a:t>‹#›</a:t>
            </a:fld>
            <a:endParaRPr lang="sr-Cyrl-R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C329CF-5EFB-4C83-97E8-6EECA05A1888}" type="datetimeFigureOut">
              <a:rPr lang="sr-Cyrl-RS" smtClean="0"/>
              <a:t>15.12.2017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3AE095-FD1E-40A6-B7CB-F015848355F8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3C329CF-5EFB-4C83-97E8-6EECA05A1888}" type="datetimeFigureOut">
              <a:rPr lang="sr-Cyrl-RS" smtClean="0"/>
              <a:t>15.12.2017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B3AE095-FD1E-40A6-B7CB-F015848355F8}" type="slidenum">
              <a:rPr lang="sr-Cyrl-RS" smtClean="0"/>
              <a:t>‹#›</a:t>
            </a:fld>
            <a:endParaRPr lang="sr-Cyrl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29CF-5EFB-4C83-97E8-6EECA05A1888}" type="datetimeFigureOut">
              <a:rPr lang="sr-Cyrl-RS" smtClean="0"/>
              <a:t>15.12.2017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E095-FD1E-40A6-B7CB-F015848355F8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C329CF-5EFB-4C83-97E8-6EECA05A1888}" type="datetimeFigureOut">
              <a:rPr lang="sr-Cyrl-RS" smtClean="0"/>
              <a:t>15.12.2017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B3AE095-FD1E-40A6-B7CB-F015848355F8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3C329CF-5EFB-4C83-97E8-6EECA05A1888}" type="datetimeFigureOut">
              <a:rPr lang="sr-Cyrl-RS" smtClean="0"/>
              <a:t>15.12.2017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B3AE095-FD1E-40A6-B7CB-F015848355F8}" type="slidenum">
              <a:rPr lang="sr-Cyrl-RS" smtClean="0"/>
              <a:t>‹#›</a:t>
            </a:fld>
            <a:endParaRPr lang="sr-Cyrl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3C329CF-5EFB-4C83-97E8-6EECA05A1888}" type="datetimeFigureOut">
              <a:rPr lang="sr-Cyrl-RS" smtClean="0"/>
              <a:t>15.12.2017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B3AE095-FD1E-40A6-B7CB-F015848355F8}" type="slidenum">
              <a:rPr lang="sr-Cyrl-RS" smtClean="0"/>
              <a:t>‹#›</a:t>
            </a:fld>
            <a:endParaRPr lang="sr-Cyrl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C329CF-5EFB-4C83-97E8-6EECA05A1888}" type="datetimeFigureOut">
              <a:rPr lang="sr-Cyrl-RS" smtClean="0"/>
              <a:t>15.12.2017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r-Cyrl-R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B3AE095-FD1E-40A6-B7CB-F015848355F8}" type="slidenum">
              <a:rPr lang="sr-Cyrl-RS" smtClean="0"/>
              <a:t>‹#›</a:t>
            </a:fld>
            <a:endParaRPr lang="sr-Cyrl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339" y="5083"/>
            <a:ext cx="8062912" cy="2592288"/>
          </a:xfrm>
        </p:spPr>
        <p:txBody>
          <a:bodyPr>
            <a:normAutofit/>
          </a:bodyPr>
          <a:lstStyle/>
          <a:p>
            <a:r>
              <a:rPr lang="sr-Cyrl-RS" sz="5400" b="1" i="1" dirty="0">
                <a:ln w="6350">
                  <a:solidFill>
                    <a:srgbClr val="94C600">
                      <a:shade val="43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Менторство </a:t>
            </a:r>
            <a:br>
              <a:rPr lang="sr-Cyrl-RS" sz="5400" b="1" i="1" dirty="0">
                <a:ln w="6350">
                  <a:solidFill>
                    <a:srgbClr val="94C600">
                      <a:shade val="43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</a:rPr>
            </a:br>
            <a:r>
              <a:rPr lang="sr-Cyrl-RS" sz="5400" b="1" i="1" dirty="0">
                <a:ln w="6350">
                  <a:solidFill>
                    <a:srgbClr val="94C600">
                      <a:shade val="43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и</a:t>
            </a:r>
            <a:br>
              <a:rPr lang="sr-Cyrl-RS" sz="5400" b="1" i="1" dirty="0">
                <a:ln w="6350">
                  <a:solidFill>
                    <a:srgbClr val="94C600">
                      <a:shade val="43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</a:rPr>
            </a:br>
            <a:r>
              <a:rPr lang="sr-Cyrl-RS" sz="5400" b="1" i="1" dirty="0">
                <a:ln w="6350">
                  <a:solidFill>
                    <a:srgbClr val="94C600">
                      <a:shade val="43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улоге ментора</a:t>
            </a:r>
            <a:endParaRPr lang="sr-Cyrl-RS" sz="6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4149080"/>
            <a:ext cx="8062912" cy="2160240"/>
          </a:xfrm>
        </p:spPr>
        <p:txBody>
          <a:bodyPr>
            <a:normAutofit fontScale="92500" lnSpcReduction="10000"/>
          </a:bodyPr>
          <a:lstStyle/>
          <a:p>
            <a:pPr algn="l"/>
            <a:endParaRPr lang="sr-Cyrl-RS" dirty="0" smtClean="0"/>
          </a:p>
          <a:p>
            <a:pPr algn="l"/>
            <a:endParaRPr lang="sr-Cyrl-RS" dirty="0"/>
          </a:p>
          <a:p>
            <a:pPr algn="l"/>
            <a:endParaRPr lang="sr-Cyrl-RS" dirty="0" smtClean="0"/>
          </a:p>
          <a:p>
            <a:pPr algn="l"/>
            <a:r>
              <a:rPr lang="sr-Cyrl-RS" b="1" dirty="0" smtClean="0">
                <a:solidFill>
                  <a:schemeClr val="tx2">
                    <a:lumMod val="50000"/>
                  </a:schemeClr>
                </a:solidFill>
              </a:rPr>
              <a:t>Јагодина                   Иван Милојевић</a:t>
            </a:r>
          </a:p>
          <a:p>
            <a:pPr algn="l"/>
            <a:r>
              <a:rPr lang="sr-Cyrl-RS" b="1" dirty="0" smtClean="0">
                <a:solidFill>
                  <a:schemeClr val="tx2">
                    <a:lumMod val="50000"/>
                  </a:schemeClr>
                </a:solidFill>
              </a:rPr>
              <a:t>5.12.2017.</a:t>
            </a:r>
            <a:endParaRPr lang="sr-Cyrl-R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5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3200" dirty="0" smtClean="0"/>
              <a:t>САРАДНИК – заједничка анализа, проналажење релевантних информација, предлагање нових идеја </a:t>
            </a:r>
          </a:p>
          <a:p>
            <a:r>
              <a:rPr lang="sr-Cyrl-RS" sz="3200" dirty="0" smtClean="0"/>
              <a:t>Случај када је уочен и дефинисан проблем и када треба приступити решавању</a:t>
            </a:r>
          </a:p>
          <a:p>
            <a:r>
              <a:rPr lang="sr-Cyrl-RS" sz="3200" dirty="0" smtClean="0"/>
              <a:t>Принцип реципрочности – узајамно поштовање, заједнички напредак</a:t>
            </a:r>
          </a:p>
          <a:p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429356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ВОДИТЕЉ - ментор поставља питања и парафразира, а студент или приправник анализира, износи нове идеје, решења... </a:t>
            </a:r>
            <a:endParaRPr lang="sr-Cyrl-RS" sz="3200" dirty="0"/>
          </a:p>
          <a:p>
            <a:r>
              <a:rPr lang="sr-Cyrl-RS" sz="3200" dirty="0" smtClean="0"/>
              <a:t>Крајњи циљ јесте развијање унутрашње снаге студента/приправника за самостално учење и проверавање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20818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ФЛЕКСИБИЛНОСТ УЛОГА – зависи од ресурса и стратегије</a:t>
            </a:r>
          </a:p>
        </p:txBody>
      </p:sp>
    </p:spTree>
    <p:extLst>
      <p:ext uri="{BB962C8B-B14F-4D97-AF65-F5344CB8AC3E}">
        <p14:creationId xmlns:p14="http://schemas.microsoft.com/office/powerpoint/2010/main" val="41968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b="1" dirty="0" smtClean="0">
                <a:solidFill>
                  <a:schemeClr val="tx2">
                    <a:lumMod val="50000"/>
                  </a:schemeClr>
                </a:solidFill>
              </a:rPr>
              <a:t>Евалуација</a:t>
            </a:r>
            <a:r>
              <a:rPr lang="sr-Cyrl-RS" sz="4400" dirty="0" smtClean="0"/>
              <a:t> - </a:t>
            </a:r>
            <a:r>
              <a:rPr lang="sr-Cyrl-RS" sz="2400" dirty="0" smtClean="0"/>
              <a:t>акционо истраживање</a:t>
            </a:r>
            <a:endParaRPr lang="sr-Cyrl-R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122766"/>
              </p:ext>
            </p:extLst>
          </p:nvPr>
        </p:nvGraphicFramePr>
        <p:xfrm>
          <a:off x="683568" y="1556792"/>
          <a:ext cx="7632850" cy="5107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249"/>
                <a:gridCol w="406953"/>
                <a:gridCol w="406953"/>
                <a:gridCol w="406953"/>
                <a:gridCol w="4230540"/>
                <a:gridCol w="360040"/>
                <a:gridCol w="360040"/>
                <a:gridCol w="360040"/>
                <a:gridCol w="360040"/>
                <a:gridCol w="360042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 dirty="0">
                          <a:effectLst/>
                        </a:rPr>
                        <a:t> </a:t>
                      </a:r>
                      <a:endParaRPr lang="sr-Cyrl-R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 </a:t>
                      </a:r>
                      <a:endParaRPr lang="sr-Cyrl-R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а</a:t>
                      </a:r>
                      <a:endParaRPr lang="sr-Cyrl-R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 </a:t>
                      </a:r>
                      <a:endParaRPr lang="sr-Cyrl-R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б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 </a:t>
                      </a:r>
                      <a:endParaRPr lang="sr-Cyrl-R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в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 </a:t>
                      </a:r>
                      <a:endParaRPr lang="sr-Cyrl-RS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</a:rPr>
                        <a:t>Тврдња </a:t>
                      </a:r>
                      <a:endParaRPr lang="sr-Cyrl-R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 </a:t>
                      </a:r>
                      <a:endParaRPr lang="sr-Cyrl-R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1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 </a:t>
                      </a:r>
                      <a:endParaRPr lang="sr-Cyrl-R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2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 </a:t>
                      </a:r>
                      <a:endParaRPr lang="sr-Cyrl-R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3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 </a:t>
                      </a:r>
                      <a:endParaRPr lang="sr-Cyrl-R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4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 </a:t>
                      </a:r>
                      <a:endParaRPr lang="sr-Cyrl-RS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5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</a:tr>
              <a:tr h="322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1.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Када уђем у учионицу, учитељ ме представи ученицима</a:t>
                      </a:r>
                      <a:endParaRPr lang="sr-Cyrl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</a:tr>
              <a:tr h="322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2.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Учитељ се информише о мојим задацима на пракси</a:t>
                      </a:r>
                      <a:endParaRPr lang="sr-Cyrl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</a:tr>
              <a:tr h="322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3.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Јасно ми саопштава своја очекивања везана за праксу</a:t>
                      </a:r>
                      <a:endParaRPr lang="sr-Cyrl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</a:tr>
              <a:tr h="322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4.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Учитељ ми се обраћа с уважавањем у свакодневној комуникацији</a:t>
                      </a:r>
                      <a:endParaRPr lang="sr-Cyrl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</a:tr>
              <a:tr h="322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5.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Имам слободу да питам све што ми није јасно на часу</a:t>
                      </a:r>
                      <a:endParaRPr lang="sr-Cyrl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</a:tr>
              <a:tr h="322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6.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Увек добијем одговарајућу повратну информацију</a:t>
                      </a:r>
                      <a:endParaRPr lang="sr-Cyrl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</a:tr>
              <a:tr h="322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7.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Имам слободу да искажем своје мишљење и предложим неку нову идеју</a:t>
                      </a:r>
                      <a:endParaRPr lang="sr-Cyrl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</a:tr>
              <a:tr h="322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8.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Учитељ ствара ситуације у којима могу да се искажем</a:t>
                      </a:r>
                      <a:endParaRPr lang="sr-Cyrl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</a:tr>
              <a:tr h="322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9.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На часу постоји невербална комуникација између студената и учитеља</a:t>
                      </a:r>
                      <a:endParaRPr lang="sr-Cyrl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</a:tr>
              <a:tr h="322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10.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Учитељ својим поступцима показује да му је стало да се осећам пријатно на пракси </a:t>
                      </a:r>
                      <a:endParaRPr lang="sr-Cyrl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</a:tr>
              <a:tr h="322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11.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Личним примером, учитељ развија код мене ентузијазам за будућом професијом</a:t>
                      </a:r>
                      <a:endParaRPr lang="sr-Cyrl-R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>
                          <a:effectLst/>
                        </a:rPr>
                        <a:t> </a:t>
                      </a:r>
                      <a:endParaRPr lang="sr-Cyrl-R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900" dirty="0">
                          <a:effectLst/>
                        </a:rPr>
                        <a:t> </a:t>
                      </a:r>
                      <a:endParaRPr lang="sr-Cyrl-R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9" marR="526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54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400" b="1" dirty="0" smtClean="0">
                <a:solidFill>
                  <a:schemeClr val="tx2">
                    <a:lumMod val="50000"/>
                  </a:schemeClr>
                </a:solidFill>
              </a:rPr>
              <a:t>Користи за наставнике</a:t>
            </a:r>
            <a:endParaRPr lang="sr-Cyrl-R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421088"/>
          </a:xfrm>
        </p:spPr>
        <p:txBody>
          <a:bodyPr numCol="2">
            <a:normAutofit fontScale="92500" lnSpcReduction="10000"/>
          </a:bodyPr>
          <a:lstStyle/>
          <a:p>
            <a:r>
              <a:rPr lang="sr-Cyrl-RS" sz="3200" dirty="0"/>
              <a:t>О</a:t>
            </a:r>
            <a:r>
              <a:rPr lang="sr-Cyrl-RS" sz="3200" dirty="0" smtClean="0"/>
              <a:t>бнављају се посвећеност и ентузијазам</a:t>
            </a:r>
          </a:p>
          <a:p>
            <a:r>
              <a:rPr lang="sr-Cyrl-RS" sz="3200" dirty="0" smtClean="0"/>
              <a:t>Стиче се бољи увид у сопствени рад</a:t>
            </a:r>
          </a:p>
          <a:p>
            <a:r>
              <a:rPr lang="sr-Cyrl-RS" sz="3200" dirty="0" smtClean="0"/>
              <a:t>Успостављају се нови професионални и лични односи</a:t>
            </a:r>
          </a:p>
          <a:p>
            <a:r>
              <a:rPr lang="sr-Cyrl-RS" sz="3200" dirty="0" smtClean="0"/>
              <a:t>Оснажују се лидерски капацитети</a:t>
            </a:r>
          </a:p>
          <a:p>
            <a:r>
              <a:rPr lang="sr-Cyrl-RS" sz="3200" dirty="0" smtClean="0"/>
              <a:t>Повећава се способност за сарадњу</a:t>
            </a:r>
          </a:p>
          <a:p>
            <a:r>
              <a:rPr lang="sr-Cyrl-RS" sz="3200" dirty="0" smtClean="0"/>
              <a:t>Нове идеје и нове технологије...</a:t>
            </a:r>
          </a:p>
          <a:p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409822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b="1" dirty="0" smtClean="0">
                <a:solidFill>
                  <a:schemeClr val="tx2">
                    <a:lumMod val="50000"/>
                  </a:schemeClr>
                </a:solidFill>
              </a:rPr>
              <a:t>Примери добре праксе</a:t>
            </a:r>
            <a:endParaRPr lang="sr-Cyrl-R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sz="3200" dirty="0" smtClean="0"/>
              <a:t>Организација наставне праксе</a:t>
            </a:r>
          </a:p>
          <a:p>
            <a:r>
              <a:rPr lang="sr-Cyrl-RS" sz="3200" dirty="0" smtClean="0"/>
              <a:t>Састанци са професорима са ФПН</a:t>
            </a:r>
          </a:p>
          <a:p>
            <a:r>
              <a:rPr lang="sr-Cyrl-RS" sz="3200" dirty="0" smtClean="0"/>
              <a:t>Презентација примера добре праксе у организацији ШУ Јагодина, ФПН Јагодина и ОШ „Рада Миљковић” Јагодина</a:t>
            </a:r>
          </a:p>
          <a:p>
            <a:r>
              <a:rPr lang="sr-Cyrl-RS" sz="3200" dirty="0" smtClean="0"/>
              <a:t>Учионица за студенте у објекту на Стрелишту</a:t>
            </a:r>
          </a:p>
          <a:p>
            <a:r>
              <a:rPr lang="sr-Cyrl-RS" sz="3200" dirty="0" smtClean="0"/>
              <a:t>Сати за усавршавање унутар установе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145826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720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Пројектна настава </a:t>
            </a:r>
          </a:p>
          <a:p>
            <a:r>
              <a:rPr lang="sr-Cyrl-RS" sz="3200" dirty="0" smtClean="0"/>
              <a:t>Огледни часови</a:t>
            </a:r>
          </a:p>
          <a:p>
            <a:r>
              <a:rPr lang="sr-Cyrl-RS" sz="3200" dirty="0" smtClean="0"/>
              <a:t>Тематски дан </a:t>
            </a:r>
          </a:p>
          <a:p>
            <a:r>
              <a:rPr lang="sr-Cyrl-RS" sz="3200" dirty="0" smtClean="0"/>
              <a:t>Препорука са ФПН за спољног сарадника</a:t>
            </a:r>
          </a:p>
          <a:p>
            <a:r>
              <a:rPr lang="sr-Cyrl-RS" sz="3200" dirty="0" smtClean="0"/>
              <a:t>Захвалница ФПН за успешну сарадњу и развој факултета</a:t>
            </a:r>
          </a:p>
          <a:p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28346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480720"/>
          </a:xfrm>
        </p:spPr>
        <p:txBody>
          <a:bodyPr numCol="1">
            <a:noAutofit/>
          </a:bodyPr>
          <a:lstStyle/>
          <a:p>
            <a:r>
              <a:rPr lang="sr-Latn-RS" dirty="0" smtClean="0"/>
              <a:t>O</a:t>
            </a:r>
            <a:r>
              <a:rPr lang="ru-RU" dirty="0" smtClean="0"/>
              <a:t>стваривање </a:t>
            </a:r>
            <a:r>
              <a:rPr lang="ru-RU" dirty="0"/>
              <a:t>сарадничког односа </a:t>
            </a:r>
            <a:r>
              <a:rPr lang="ru-RU" dirty="0" smtClean="0"/>
              <a:t>између </a:t>
            </a:r>
            <a:r>
              <a:rPr lang="ru-RU" dirty="0"/>
              <a:t>учитеља и професора, али и јачање партнерства, повезивање, проширивање сарадње Факултета и основне школе</a:t>
            </a:r>
            <a:r>
              <a:rPr lang="ru-RU" dirty="0" smtClean="0"/>
              <a:t>;</a:t>
            </a:r>
            <a:endParaRPr lang="sr-Latn-RS" dirty="0" smtClean="0"/>
          </a:p>
          <a:p>
            <a:pPr marL="64008" indent="0">
              <a:buNone/>
            </a:pPr>
            <a:endParaRPr lang="ru-RU" sz="1200" dirty="0"/>
          </a:p>
          <a:p>
            <a:r>
              <a:rPr lang="sr-Latn-RS" dirty="0" smtClean="0"/>
              <a:t>P</a:t>
            </a:r>
            <a:r>
              <a:rPr lang="ru-RU" dirty="0" smtClean="0"/>
              <a:t>азмена </a:t>
            </a:r>
            <a:r>
              <a:rPr lang="ru-RU" dirty="0"/>
              <a:t>искустава у раду са ученицима која су применљива и у раду са студентима</a:t>
            </a:r>
            <a:r>
              <a:rPr lang="ru-RU" dirty="0" smtClean="0"/>
              <a:t>;</a:t>
            </a:r>
          </a:p>
          <a:p>
            <a:pPr marL="64008" indent="0">
              <a:buNone/>
            </a:pPr>
            <a:endParaRPr lang="ru-RU" sz="1200" dirty="0"/>
          </a:p>
          <a:p>
            <a:r>
              <a:rPr lang="ru-RU" dirty="0" smtClean="0"/>
              <a:t>Подстицање </a:t>
            </a:r>
            <a:r>
              <a:rPr lang="ru-RU" dirty="0"/>
              <a:t>развоја креативних идеја и активности  које надилазе прост трансфер знања и вештина </a:t>
            </a:r>
          </a:p>
        </p:txBody>
      </p:sp>
    </p:spTree>
    <p:extLst>
      <p:ext uri="{BB962C8B-B14F-4D97-AF65-F5344CB8AC3E}">
        <p14:creationId xmlns:p14="http://schemas.microsoft.com/office/powerpoint/2010/main" val="257760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94C600"/>
              </a:buClr>
            </a:pPr>
            <a:r>
              <a:rPr lang="ru-RU" dirty="0" smtClean="0">
                <a:solidFill>
                  <a:prstClr val="white"/>
                </a:solidFill>
              </a:rPr>
              <a:t>Упознавање </a:t>
            </a:r>
            <a:r>
              <a:rPr lang="ru-RU" dirty="0">
                <a:solidFill>
                  <a:prstClr val="white"/>
                </a:solidFill>
              </a:rPr>
              <a:t>са савременим теоријама наставе, најмодернијим методичким приступима и моделима који су пре свега практично применљиви у реалним околностима и опробане у непосредном раду са ученицима</a:t>
            </a:r>
            <a:r>
              <a:rPr lang="ru-RU" dirty="0" smtClean="0">
                <a:solidFill>
                  <a:prstClr val="white"/>
                </a:solidFill>
              </a:rPr>
              <a:t>;</a:t>
            </a:r>
          </a:p>
          <a:p>
            <a:pPr lvl="0">
              <a:buClr>
                <a:srgbClr val="94C600"/>
              </a:buClr>
            </a:pPr>
            <a:endParaRPr lang="ru-RU" dirty="0">
              <a:solidFill>
                <a:prstClr val="white"/>
              </a:solidFill>
            </a:endParaRPr>
          </a:p>
          <a:p>
            <a:pPr lvl="0">
              <a:buClr>
                <a:srgbClr val="94C600"/>
              </a:buClr>
            </a:pPr>
            <a:r>
              <a:rPr lang="ru-RU" dirty="0" smtClean="0">
                <a:solidFill>
                  <a:prstClr val="white"/>
                </a:solidFill>
              </a:rPr>
              <a:t>Развој </a:t>
            </a:r>
            <a:r>
              <a:rPr lang="ru-RU" dirty="0">
                <a:solidFill>
                  <a:prstClr val="white"/>
                </a:solidFill>
              </a:rPr>
              <a:t>социјалне мреже подршке у колективу (</a:t>
            </a:r>
            <a:r>
              <a:rPr lang="ru-RU" dirty="0" smtClean="0">
                <a:solidFill>
                  <a:prstClr val="white"/>
                </a:solidFill>
              </a:rPr>
              <a:t>ме</a:t>
            </a:r>
            <a:r>
              <a:rPr lang="sr-Cyrl-RS" dirty="0">
                <a:solidFill>
                  <a:prstClr val="white"/>
                </a:solidFill>
              </a:rPr>
              <a:t>ђ</a:t>
            </a:r>
            <a:r>
              <a:rPr lang="ru-RU" dirty="0" smtClean="0">
                <a:solidFill>
                  <a:prstClr val="white"/>
                </a:solidFill>
              </a:rPr>
              <a:t>упредметна </a:t>
            </a:r>
            <a:r>
              <a:rPr lang="ru-RU" dirty="0">
                <a:solidFill>
                  <a:prstClr val="white"/>
                </a:solidFill>
              </a:rPr>
              <a:t>повезаност различитих методика-Ликовно, Математика, Природа и друштво).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1995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572000"/>
          </a:xfrm>
        </p:spPr>
        <p:txBody>
          <a:bodyPr/>
          <a:lstStyle/>
          <a:p>
            <a:pPr lvl="0">
              <a:buClr>
                <a:srgbClr val="94C600"/>
              </a:buClr>
            </a:pPr>
            <a:r>
              <a:rPr lang="sr-Cyrl-RS" dirty="0">
                <a:solidFill>
                  <a:prstClr val="white"/>
                </a:solidFill>
              </a:rPr>
              <a:t>П</a:t>
            </a:r>
            <a:r>
              <a:rPr lang="ru-RU" dirty="0" smtClean="0">
                <a:solidFill>
                  <a:prstClr val="white"/>
                </a:solidFill>
              </a:rPr>
              <a:t>омоћ </a:t>
            </a:r>
            <a:r>
              <a:rPr lang="ru-RU" dirty="0">
                <a:solidFill>
                  <a:prstClr val="white"/>
                </a:solidFill>
              </a:rPr>
              <a:t>при анализи реализованих наставних и ваннаставних активности</a:t>
            </a:r>
            <a:r>
              <a:rPr lang="ru-RU" dirty="0" smtClean="0">
                <a:solidFill>
                  <a:prstClr val="white"/>
                </a:solidFill>
              </a:rPr>
              <a:t>;</a:t>
            </a:r>
          </a:p>
          <a:p>
            <a:pPr lvl="0">
              <a:buClr>
                <a:srgbClr val="94C600"/>
              </a:buClr>
            </a:pPr>
            <a:endParaRPr lang="ru-RU" dirty="0">
              <a:solidFill>
                <a:prstClr val="white"/>
              </a:solidFill>
            </a:endParaRPr>
          </a:p>
          <a:p>
            <a:pPr lvl="0">
              <a:buClr>
                <a:srgbClr val="94C600"/>
              </a:buClr>
            </a:pPr>
            <a:r>
              <a:rPr lang="ru-RU" dirty="0" smtClean="0">
                <a:solidFill>
                  <a:prstClr val="white"/>
                </a:solidFill>
              </a:rPr>
              <a:t>Директна </a:t>
            </a:r>
            <a:r>
              <a:rPr lang="ru-RU" dirty="0">
                <a:solidFill>
                  <a:prstClr val="white"/>
                </a:solidFill>
              </a:rPr>
              <a:t>размена идеја и стратегије подучавања; </a:t>
            </a:r>
            <a:endParaRPr lang="ru-RU" dirty="0" smtClean="0">
              <a:solidFill>
                <a:prstClr val="white"/>
              </a:solidFill>
            </a:endParaRPr>
          </a:p>
          <a:p>
            <a:pPr lvl="0">
              <a:buClr>
                <a:srgbClr val="94C600"/>
              </a:buClr>
            </a:pPr>
            <a:endParaRPr lang="ru-RU" dirty="0">
              <a:solidFill>
                <a:prstClr val="white"/>
              </a:solidFill>
            </a:endParaRPr>
          </a:p>
          <a:p>
            <a:pPr lvl="0">
              <a:buClr>
                <a:srgbClr val="94C600"/>
              </a:buClr>
            </a:pPr>
            <a:r>
              <a:rPr lang="ru-RU" dirty="0" smtClean="0">
                <a:solidFill>
                  <a:prstClr val="white"/>
                </a:solidFill>
              </a:rPr>
              <a:t>Мотивација </a:t>
            </a:r>
            <a:r>
              <a:rPr lang="ru-RU" dirty="0">
                <a:solidFill>
                  <a:prstClr val="white"/>
                </a:solidFill>
              </a:rPr>
              <a:t>за аплицирање за пројекте и финансијску подршку развоја образовања у Србији;</a:t>
            </a:r>
          </a:p>
          <a:p>
            <a:pPr lvl="0">
              <a:buClr>
                <a:srgbClr val="94C600"/>
              </a:buClr>
            </a:pPr>
            <a:endParaRPr lang="sr-Cyrl-RS" sz="2100" dirty="0">
              <a:solidFill>
                <a:prstClr val="white"/>
              </a:solidFill>
            </a:endParaRP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15135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400" b="1" dirty="0" smtClean="0">
                <a:solidFill>
                  <a:schemeClr val="tx2">
                    <a:lumMod val="50000"/>
                  </a:schemeClr>
                </a:solidFill>
              </a:rPr>
              <a:t>Шта је менторство?</a:t>
            </a:r>
            <a:endParaRPr lang="sr-Cyrl-R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Помоћ једне особе другој  да оствари помак у учењу, мишљењу, знању и раду</a:t>
            </a:r>
          </a:p>
          <a:p>
            <a:r>
              <a:rPr lang="sr-Cyrl-RS" sz="3200" dirty="0" smtClean="0"/>
              <a:t>Подршка професионалном развоју појединца</a:t>
            </a:r>
          </a:p>
          <a:p>
            <a:r>
              <a:rPr lang="sr-Cyrl-RS" sz="3200" dirty="0" smtClean="0"/>
              <a:t>Развијање односа поверења које нуди безбедан простор за рефлексију, испробавање и развој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418802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399032"/>
          </a:xfrm>
        </p:spPr>
        <p:txBody>
          <a:bodyPr>
            <a:noAutofit/>
          </a:bodyPr>
          <a:lstStyle/>
          <a:p>
            <a:r>
              <a:rPr lang="sr-Cyrl-RS" sz="4400" b="1" dirty="0" smtClean="0">
                <a:solidFill>
                  <a:schemeClr val="tx2">
                    <a:lumMod val="50000"/>
                  </a:schemeClr>
                </a:solidFill>
              </a:rPr>
              <a:t>Савремени модел менторског рада </a:t>
            </a:r>
            <a:endParaRPr lang="sr-Cyrl-R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Модел 4К: </a:t>
            </a:r>
          </a:p>
          <a:p>
            <a:pPr marL="64008" indent="0">
              <a:buNone/>
            </a:pPr>
            <a:endParaRPr lang="sr-Cyrl-RS" sz="3200" dirty="0" smtClean="0"/>
          </a:p>
          <a:p>
            <a:pPr marL="64008" indent="0">
              <a:buNone/>
            </a:pPr>
            <a:r>
              <a:rPr lang="sr-Cyrl-RS" sz="3200" dirty="0" smtClean="0"/>
              <a:t>     - КООПЕРАТИВНОСТ </a:t>
            </a:r>
          </a:p>
          <a:p>
            <a:pPr marL="64008" indent="0">
              <a:buNone/>
            </a:pPr>
            <a:r>
              <a:rPr lang="sr-Cyrl-RS" sz="3200" dirty="0" smtClean="0"/>
              <a:t>     - КОНТИНУИТЕТ</a:t>
            </a:r>
          </a:p>
          <a:p>
            <a:pPr marL="64008" indent="0">
              <a:buNone/>
            </a:pPr>
            <a:r>
              <a:rPr lang="sr-Cyrl-RS" sz="3200" dirty="0" smtClean="0"/>
              <a:t>     - КРИТЕРИЈУМ</a:t>
            </a:r>
          </a:p>
          <a:p>
            <a:pPr marL="64008" indent="0">
              <a:buNone/>
            </a:pPr>
            <a:r>
              <a:rPr lang="sr-Cyrl-RS" sz="3200" dirty="0" smtClean="0"/>
              <a:t>     - КОНТЕКСТ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418364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sz="3200" dirty="0">
                <a:solidFill>
                  <a:prstClr val="white"/>
                </a:solidFill>
              </a:rPr>
              <a:t>КООПЕРАТИВНОСТ -  заједничка активност студената, приправника, ментора и саветника за извођење праксе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75443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>
                <a:solidFill>
                  <a:prstClr val="white"/>
                </a:solidFill>
              </a:rPr>
              <a:t>КОНТИНУИТЕТ - заједнички циљеви и садржаји могу се остварити само током дужег временског периода</a:t>
            </a:r>
          </a:p>
          <a:p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25212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r-Cyrl-RS" sz="3200" dirty="0">
                <a:solidFill>
                  <a:prstClr val="white"/>
                </a:solidFill>
              </a:rPr>
              <a:t>КРИТЕРИЈУМ - општи и специфични циљеви, појединачни критеријуми основа за планирање, спровођење, опсервацију и процену</a:t>
            </a:r>
          </a:p>
          <a:p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16647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КОНТЕКСТ – број група са којима се ради, временски период, специфичност школе, одељења, узраст ученика, предзнање, мотивација приправника или студената...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5740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399032"/>
          </a:xfrm>
        </p:spPr>
        <p:txBody>
          <a:bodyPr/>
          <a:lstStyle/>
          <a:p>
            <a:r>
              <a:rPr lang="sr-Cyrl-RS" sz="4400" b="1" dirty="0" smtClean="0">
                <a:solidFill>
                  <a:schemeClr val="tx2">
                    <a:lumMod val="50000"/>
                  </a:schemeClr>
                </a:solidFill>
              </a:rPr>
              <a:t>Улога ментора:</a:t>
            </a:r>
            <a:endParaRPr lang="sr-Cyrl-R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Саветник </a:t>
            </a:r>
          </a:p>
          <a:p>
            <a:r>
              <a:rPr lang="sr-Cyrl-RS" sz="3200" dirty="0" smtClean="0"/>
              <a:t>Сарадник </a:t>
            </a:r>
          </a:p>
          <a:p>
            <a:r>
              <a:rPr lang="sr-Cyrl-RS" sz="3200" dirty="0" smtClean="0"/>
              <a:t>Водитељ 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124449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САВЕТНИК – давање информација </a:t>
            </a:r>
            <a:r>
              <a:rPr lang="sr-Cyrl-RS" sz="2400" dirty="0" smtClean="0"/>
              <a:t>(функционисање школе - процедуре, законска регулатива, дисциплина, пројекти; наставни процес – наставни програми, организација рада, управљањ временом, наставне стратегије и технике, методе, облици рада...)</a:t>
            </a:r>
            <a:r>
              <a:rPr lang="sr-Cyrl-RS" sz="3200" dirty="0" smtClean="0"/>
              <a:t>, предлагање нових идеја, објашњавње, литература, анализа, истраживања...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1383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</TotalTime>
  <Words>621</Words>
  <Application>Microsoft Office PowerPoint</Application>
  <PresentationFormat>On-screen Show (4:3)</PresentationFormat>
  <Paragraphs>194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Менторство  и улоге ментора</vt:lpstr>
      <vt:lpstr>Шта је менторство?</vt:lpstr>
      <vt:lpstr>Савремени модел менторског рада </vt:lpstr>
      <vt:lpstr>PowerPoint Presentation</vt:lpstr>
      <vt:lpstr>PowerPoint Presentation</vt:lpstr>
      <vt:lpstr>PowerPoint Presentation</vt:lpstr>
      <vt:lpstr>PowerPoint Presentation</vt:lpstr>
      <vt:lpstr>Улога ментора:</vt:lpstr>
      <vt:lpstr>PowerPoint Presentation</vt:lpstr>
      <vt:lpstr>PowerPoint Presentation</vt:lpstr>
      <vt:lpstr>PowerPoint Presentation</vt:lpstr>
      <vt:lpstr>PowerPoint Presentation</vt:lpstr>
      <vt:lpstr>Евалуација - акционо истраживање</vt:lpstr>
      <vt:lpstr>Користи за наставнике</vt:lpstr>
      <vt:lpstr>Примери добре праксе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Менторство  и улоге ментора</dc:title>
  <dc:creator>Ivan Milojevic</dc:creator>
  <cp:lastModifiedBy> </cp:lastModifiedBy>
  <cp:revision>20</cp:revision>
  <dcterms:created xsi:type="dcterms:W3CDTF">2017-11-28T09:40:31Z</dcterms:created>
  <dcterms:modified xsi:type="dcterms:W3CDTF">2017-12-15T13:16:53Z</dcterms:modified>
</cp:coreProperties>
</file>