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quickStyle2.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88" r:id="rId3"/>
    <p:sldId id="289" r:id="rId4"/>
    <p:sldId id="268" r:id="rId5"/>
    <p:sldId id="269" r:id="rId6"/>
    <p:sldId id="266" r:id="rId7"/>
    <p:sldId id="267" r:id="rId8"/>
    <p:sldId id="291" r:id="rId9"/>
    <p:sldId id="294" r:id="rId10"/>
    <p:sldId id="295" r:id="rId11"/>
    <p:sldId id="296" r:id="rId12"/>
    <p:sldId id="297" r:id="rId13"/>
    <p:sldId id="29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699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9" autoAdjust="0"/>
    <p:restoredTop sz="89714" autoAdjust="0"/>
  </p:normalViewPr>
  <p:slideViewPr>
    <p:cSldViewPr>
      <p:cViewPr>
        <p:scale>
          <a:sx n="77" d="100"/>
          <a:sy n="77" d="100"/>
        </p:scale>
        <p:origin x="-1170"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BA0AD1-DAFB-455C-9603-4DE4B517262C}" type="doc">
      <dgm:prSet loTypeId="urn:microsoft.com/office/officeart/2005/8/layout/cycle6" loCatId="cycle" qsTypeId="urn:microsoft.com/office/officeart/2005/8/quickstyle/simple1" qsCatId="simple" csTypeId="urn:microsoft.com/office/officeart/2005/8/colors/colorful1#1" csCatId="colorful" phldr="1"/>
      <dgm:spPr/>
      <dgm:t>
        <a:bodyPr/>
        <a:lstStyle/>
        <a:p>
          <a:endParaRPr lang="sr-Latn-CS"/>
        </a:p>
      </dgm:t>
    </dgm:pt>
    <dgm:pt modelId="{15F0C69F-29B2-4E56-9634-89D94D6F6EE6}">
      <dgm:prSet phldrT="[Text]"/>
      <dgm:spPr/>
      <dgm:t>
        <a:bodyPr/>
        <a:lstStyle/>
        <a:p>
          <a:r>
            <a:rPr lang="sr-Cyrl-CS" dirty="0" smtClean="0"/>
            <a:t>Витални део процеса учења и поучавања</a:t>
          </a:r>
          <a:endParaRPr lang="sr-Latn-CS" dirty="0"/>
        </a:p>
      </dgm:t>
    </dgm:pt>
    <dgm:pt modelId="{E68CF607-D3B6-4A46-A0B9-C433719986DF}" type="parTrans" cxnId="{15A77BE0-7548-41E5-A215-F473072A0323}">
      <dgm:prSet/>
      <dgm:spPr/>
      <dgm:t>
        <a:bodyPr/>
        <a:lstStyle/>
        <a:p>
          <a:endParaRPr lang="sr-Latn-CS"/>
        </a:p>
      </dgm:t>
    </dgm:pt>
    <dgm:pt modelId="{7E42FCFA-16FE-4A6A-96E6-81B098E8DB44}" type="sibTrans" cxnId="{15A77BE0-7548-41E5-A215-F473072A0323}">
      <dgm:prSet/>
      <dgm:spPr/>
      <dgm:t>
        <a:bodyPr/>
        <a:lstStyle/>
        <a:p>
          <a:endParaRPr lang="sr-Latn-CS"/>
        </a:p>
      </dgm:t>
    </dgm:pt>
    <dgm:pt modelId="{BE6B0F5E-C467-467C-A8E9-AC00F9F388DE}">
      <dgm:prSet phldrT="[Text]"/>
      <dgm:spPr/>
      <dgm:t>
        <a:bodyPr/>
        <a:lstStyle/>
        <a:p>
          <a:r>
            <a:rPr lang="sr-Cyrl-CS" dirty="0" smtClean="0"/>
            <a:t>Ствара прилике за креативност ученика</a:t>
          </a:r>
          <a:endParaRPr lang="sr-Latn-CS" dirty="0"/>
        </a:p>
      </dgm:t>
    </dgm:pt>
    <dgm:pt modelId="{68582E29-85DA-432B-8346-EB8470394FF5}" type="parTrans" cxnId="{5A63391C-E0EA-4162-BB0C-D42C29C8798B}">
      <dgm:prSet/>
      <dgm:spPr/>
      <dgm:t>
        <a:bodyPr/>
        <a:lstStyle/>
        <a:p>
          <a:endParaRPr lang="sr-Latn-CS"/>
        </a:p>
      </dgm:t>
    </dgm:pt>
    <dgm:pt modelId="{2D59337B-F15C-4C51-9DC0-556AC36FDEC6}" type="sibTrans" cxnId="{5A63391C-E0EA-4162-BB0C-D42C29C8798B}">
      <dgm:prSet/>
      <dgm:spPr/>
      <dgm:t>
        <a:bodyPr/>
        <a:lstStyle/>
        <a:p>
          <a:endParaRPr lang="sr-Latn-CS"/>
        </a:p>
      </dgm:t>
    </dgm:pt>
    <dgm:pt modelId="{F5A114DD-ADBB-4689-B836-36B5BB3071C4}">
      <dgm:prSet phldrT="[Text]"/>
      <dgm:spPr/>
      <dgm:t>
        <a:bodyPr/>
        <a:lstStyle/>
        <a:p>
          <a:r>
            <a:rPr lang="sr-Cyrl-CS" dirty="0" smtClean="0"/>
            <a:t>Уважава индивидуалне особине</a:t>
          </a:r>
          <a:endParaRPr lang="sr-Latn-CS" dirty="0"/>
        </a:p>
      </dgm:t>
    </dgm:pt>
    <dgm:pt modelId="{AED3D240-F97A-4169-B179-98D111804367}" type="parTrans" cxnId="{9B5BA356-1E18-4FA8-AC64-46EA6A1CAEE5}">
      <dgm:prSet/>
      <dgm:spPr/>
      <dgm:t>
        <a:bodyPr/>
        <a:lstStyle/>
        <a:p>
          <a:endParaRPr lang="sr-Latn-CS"/>
        </a:p>
      </dgm:t>
    </dgm:pt>
    <dgm:pt modelId="{E91F9FE4-687A-4695-9785-C8DEF835C434}" type="sibTrans" cxnId="{9B5BA356-1E18-4FA8-AC64-46EA6A1CAEE5}">
      <dgm:prSet/>
      <dgm:spPr/>
      <dgm:t>
        <a:bodyPr/>
        <a:lstStyle/>
        <a:p>
          <a:endParaRPr lang="sr-Latn-CS"/>
        </a:p>
      </dgm:t>
    </dgm:pt>
    <dgm:pt modelId="{3DCBB33F-9412-4B53-AF61-2885C91A23B8}">
      <dgm:prSet phldrT="[Text]"/>
      <dgm:spPr/>
      <dgm:t>
        <a:bodyPr/>
        <a:lstStyle/>
        <a:p>
          <a:r>
            <a:rPr lang="sr-Cyrl-CS" dirty="0" smtClean="0"/>
            <a:t>Циклични процес</a:t>
          </a:r>
          <a:endParaRPr lang="sr-Latn-CS" dirty="0"/>
        </a:p>
      </dgm:t>
    </dgm:pt>
    <dgm:pt modelId="{C0A2B177-7233-4AA6-88E7-15123B46D936}" type="parTrans" cxnId="{AD041E69-96A8-4AD6-837B-2F9F42189C45}">
      <dgm:prSet/>
      <dgm:spPr/>
      <dgm:t>
        <a:bodyPr/>
        <a:lstStyle/>
        <a:p>
          <a:endParaRPr lang="sr-Latn-CS"/>
        </a:p>
      </dgm:t>
    </dgm:pt>
    <dgm:pt modelId="{B465D170-0062-43F2-8939-128E87C349A5}" type="sibTrans" cxnId="{AD041E69-96A8-4AD6-837B-2F9F42189C45}">
      <dgm:prSet/>
      <dgm:spPr/>
      <dgm:t>
        <a:bodyPr/>
        <a:lstStyle/>
        <a:p>
          <a:endParaRPr lang="sr-Latn-CS"/>
        </a:p>
      </dgm:t>
    </dgm:pt>
    <dgm:pt modelId="{AA66EAC0-5F14-4BB5-A22D-A13D65807A3F}">
      <dgm:prSet phldrT="[Text]"/>
      <dgm:spPr/>
      <dgm:t>
        <a:bodyPr/>
        <a:lstStyle/>
        <a:p>
          <a:r>
            <a:rPr lang="sr-Cyrl-CS" dirty="0" smtClean="0"/>
            <a:t>Обухвата све аспекте наставног процеса</a:t>
          </a:r>
          <a:endParaRPr lang="sr-Latn-CS" dirty="0"/>
        </a:p>
      </dgm:t>
    </dgm:pt>
    <dgm:pt modelId="{BF2C4944-CC9C-414F-86F4-5AD46FD92DEB}" type="parTrans" cxnId="{37085FA4-91D1-4502-A451-30CEEF443AC3}">
      <dgm:prSet/>
      <dgm:spPr/>
      <dgm:t>
        <a:bodyPr/>
        <a:lstStyle/>
        <a:p>
          <a:endParaRPr lang="sr-Latn-CS"/>
        </a:p>
      </dgm:t>
    </dgm:pt>
    <dgm:pt modelId="{B5A2189C-C967-433F-90F9-E7C2AEA17C0E}" type="sibTrans" cxnId="{37085FA4-91D1-4502-A451-30CEEF443AC3}">
      <dgm:prSet/>
      <dgm:spPr/>
      <dgm:t>
        <a:bodyPr/>
        <a:lstStyle/>
        <a:p>
          <a:endParaRPr lang="sr-Latn-CS"/>
        </a:p>
      </dgm:t>
    </dgm:pt>
    <dgm:pt modelId="{241EE430-0189-4824-B5B1-5E9667AF9E11}" type="pres">
      <dgm:prSet presAssocID="{D2BA0AD1-DAFB-455C-9603-4DE4B517262C}" presName="cycle" presStyleCnt="0">
        <dgm:presLayoutVars>
          <dgm:dir/>
          <dgm:resizeHandles val="exact"/>
        </dgm:presLayoutVars>
      </dgm:prSet>
      <dgm:spPr/>
      <dgm:t>
        <a:bodyPr/>
        <a:lstStyle/>
        <a:p>
          <a:endParaRPr lang="sr-Latn-CS"/>
        </a:p>
      </dgm:t>
    </dgm:pt>
    <dgm:pt modelId="{36AAB417-9905-4288-A0E6-E8CD37BDEF19}" type="pres">
      <dgm:prSet presAssocID="{15F0C69F-29B2-4E56-9634-89D94D6F6EE6}" presName="node" presStyleLbl="node1" presStyleIdx="0" presStyleCnt="5" custScaleX="176562" custRadScaleRad="97941" custRadScaleInc="-6350">
        <dgm:presLayoutVars>
          <dgm:bulletEnabled val="1"/>
        </dgm:presLayoutVars>
      </dgm:prSet>
      <dgm:spPr/>
      <dgm:t>
        <a:bodyPr/>
        <a:lstStyle/>
        <a:p>
          <a:endParaRPr lang="sr-Latn-CS"/>
        </a:p>
      </dgm:t>
    </dgm:pt>
    <dgm:pt modelId="{CEC8C0B8-895B-49C0-8A05-B4FC75A01CD6}" type="pres">
      <dgm:prSet presAssocID="{15F0C69F-29B2-4E56-9634-89D94D6F6EE6}" presName="spNode" presStyleCnt="0"/>
      <dgm:spPr/>
    </dgm:pt>
    <dgm:pt modelId="{57F042BE-3C93-4F9F-856A-0BFDA0474D9E}" type="pres">
      <dgm:prSet presAssocID="{7E42FCFA-16FE-4A6A-96E6-81B098E8DB44}" presName="sibTrans" presStyleLbl="sibTrans1D1" presStyleIdx="0" presStyleCnt="5"/>
      <dgm:spPr/>
      <dgm:t>
        <a:bodyPr/>
        <a:lstStyle/>
        <a:p>
          <a:endParaRPr lang="sr-Latn-CS"/>
        </a:p>
      </dgm:t>
    </dgm:pt>
    <dgm:pt modelId="{DBEE9BB9-54F2-4633-93C8-23FBF1835FDD}" type="pres">
      <dgm:prSet presAssocID="{BE6B0F5E-C467-467C-A8E9-AC00F9F388DE}" presName="node" presStyleLbl="node1" presStyleIdx="1" presStyleCnt="5" custScaleX="181319">
        <dgm:presLayoutVars>
          <dgm:bulletEnabled val="1"/>
        </dgm:presLayoutVars>
      </dgm:prSet>
      <dgm:spPr/>
      <dgm:t>
        <a:bodyPr/>
        <a:lstStyle/>
        <a:p>
          <a:endParaRPr lang="sr-Latn-CS"/>
        </a:p>
      </dgm:t>
    </dgm:pt>
    <dgm:pt modelId="{8BF9E576-8971-426B-A623-EAB266497251}" type="pres">
      <dgm:prSet presAssocID="{BE6B0F5E-C467-467C-A8E9-AC00F9F388DE}" presName="spNode" presStyleCnt="0"/>
      <dgm:spPr/>
    </dgm:pt>
    <dgm:pt modelId="{8EE5DAEF-681F-4819-ACD6-E36227958087}" type="pres">
      <dgm:prSet presAssocID="{2D59337B-F15C-4C51-9DC0-556AC36FDEC6}" presName="sibTrans" presStyleLbl="sibTrans1D1" presStyleIdx="1" presStyleCnt="5"/>
      <dgm:spPr/>
      <dgm:t>
        <a:bodyPr/>
        <a:lstStyle/>
        <a:p>
          <a:endParaRPr lang="sr-Latn-CS"/>
        </a:p>
      </dgm:t>
    </dgm:pt>
    <dgm:pt modelId="{BADCD688-BADD-4B9B-8775-4B593D36EB92}" type="pres">
      <dgm:prSet presAssocID="{F5A114DD-ADBB-4689-B836-36B5BB3071C4}" presName="node" presStyleLbl="node1" presStyleIdx="2" presStyleCnt="5" custScaleX="164162">
        <dgm:presLayoutVars>
          <dgm:bulletEnabled val="1"/>
        </dgm:presLayoutVars>
      </dgm:prSet>
      <dgm:spPr/>
      <dgm:t>
        <a:bodyPr/>
        <a:lstStyle/>
        <a:p>
          <a:endParaRPr lang="sr-Latn-CS"/>
        </a:p>
      </dgm:t>
    </dgm:pt>
    <dgm:pt modelId="{A2DE8F49-495C-4373-A7F6-EEAC518A617F}" type="pres">
      <dgm:prSet presAssocID="{F5A114DD-ADBB-4689-B836-36B5BB3071C4}" presName="spNode" presStyleCnt="0"/>
      <dgm:spPr/>
    </dgm:pt>
    <dgm:pt modelId="{8CC2EAC1-DA63-47BC-A316-B6AAB57F9822}" type="pres">
      <dgm:prSet presAssocID="{E91F9FE4-687A-4695-9785-C8DEF835C434}" presName="sibTrans" presStyleLbl="sibTrans1D1" presStyleIdx="2" presStyleCnt="5"/>
      <dgm:spPr/>
      <dgm:t>
        <a:bodyPr/>
        <a:lstStyle/>
        <a:p>
          <a:endParaRPr lang="sr-Latn-CS"/>
        </a:p>
      </dgm:t>
    </dgm:pt>
    <dgm:pt modelId="{3FD51CF7-0E8B-4D12-8065-8EAFDF9E979B}" type="pres">
      <dgm:prSet presAssocID="{3DCBB33F-9412-4B53-AF61-2885C91A23B8}" presName="node" presStyleLbl="node1" presStyleIdx="3" presStyleCnt="5">
        <dgm:presLayoutVars>
          <dgm:bulletEnabled val="1"/>
        </dgm:presLayoutVars>
      </dgm:prSet>
      <dgm:spPr/>
      <dgm:t>
        <a:bodyPr/>
        <a:lstStyle/>
        <a:p>
          <a:endParaRPr lang="sr-Latn-CS"/>
        </a:p>
      </dgm:t>
    </dgm:pt>
    <dgm:pt modelId="{E9534AF8-AE23-4BAF-9C8A-DDA3E5E7769B}" type="pres">
      <dgm:prSet presAssocID="{3DCBB33F-9412-4B53-AF61-2885C91A23B8}" presName="spNode" presStyleCnt="0"/>
      <dgm:spPr/>
    </dgm:pt>
    <dgm:pt modelId="{63861C8F-DD2E-4905-B7E1-D37373327555}" type="pres">
      <dgm:prSet presAssocID="{B465D170-0062-43F2-8939-128E87C349A5}" presName="sibTrans" presStyleLbl="sibTrans1D1" presStyleIdx="3" presStyleCnt="5"/>
      <dgm:spPr/>
      <dgm:t>
        <a:bodyPr/>
        <a:lstStyle/>
        <a:p>
          <a:endParaRPr lang="sr-Latn-CS"/>
        </a:p>
      </dgm:t>
    </dgm:pt>
    <dgm:pt modelId="{D3A22D97-BA9E-4010-A565-AE29FFB62A97}" type="pres">
      <dgm:prSet presAssocID="{AA66EAC0-5F14-4BB5-A22D-A13D65807A3F}" presName="node" presStyleLbl="node1" presStyleIdx="4" presStyleCnt="5" custScaleX="190291">
        <dgm:presLayoutVars>
          <dgm:bulletEnabled val="1"/>
        </dgm:presLayoutVars>
      </dgm:prSet>
      <dgm:spPr/>
      <dgm:t>
        <a:bodyPr/>
        <a:lstStyle/>
        <a:p>
          <a:endParaRPr lang="sr-Latn-CS"/>
        </a:p>
      </dgm:t>
    </dgm:pt>
    <dgm:pt modelId="{C2E830AC-A2F8-45A6-90BC-E0946294218A}" type="pres">
      <dgm:prSet presAssocID="{AA66EAC0-5F14-4BB5-A22D-A13D65807A3F}" presName="spNode" presStyleCnt="0"/>
      <dgm:spPr/>
    </dgm:pt>
    <dgm:pt modelId="{A759EBD6-F3F7-45F2-A2FF-EB926B3A0FBB}" type="pres">
      <dgm:prSet presAssocID="{B5A2189C-C967-433F-90F9-E7C2AEA17C0E}" presName="sibTrans" presStyleLbl="sibTrans1D1" presStyleIdx="4" presStyleCnt="5"/>
      <dgm:spPr/>
      <dgm:t>
        <a:bodyPr/>
        <a:lstStyle/>
        <a:p>
          <a:endParaRPr lang="sr-Latn-CS"/>
        </a:p>
      </dgm:t>
    </dgm:pt>
  </dgm:ptLst>
  <dgm:cxnLst>
    <dgm:cxn modelId="{2917CF3B-2221-4F0B-A282-995C75B57567}" type="presOf" srcId="{2D59337B-F15C-4C51-9DC0-556AC36FDEC6}" destId="{8EE5DAEF-681F-4819-ACD6-E36227958087}" srcOrd="0" destOrd="0" presId="urn:microsoft.com/office/officeart/2005/8/layout/cycle6"/>
    <dgm:cxn modelId="{37085FA4-91D1-4502-A451-30CEEF443AC3}" srcId="{D2BA0AD1-DAFB-455C-9603-4DE4B517262C}" destId="{AA66EAC0-5F14-4BB5-A22D-A13D65807A3F}" srcOrd="4" destOrd="0" parTransId="{BF2C4944-CC9C-414F-86F4-5AD46FD92DEB}" sibTransId="{B5A2189C-C967-433F-90F9-E7C2AEA17C0E}"/>
    <dgm:cxn modelId="{AD041E69-96A8-4AD6-837B-2F9F42189C45}" srcId="{D2BA0AD1-DAFB-455C-9603-4DE4B517262C}" destId="{3DCBB33F-9412-4B53-AF61-2885C91A23B8}" srcOrd="3" destOrd="0" parTransId="{C0A2B177-7233-4AA6-88E7-15123B46D936}" sibTransId="{B465D170-0062-43F2-8939-128E87C349A5}"/>
    <dgm:cxn modelId="{5A63391C-E0EA-4162-BB0C-D42C29C8798B}" srcId="{D2BA0AD1-DAFB-455C-9603-4DE4B517262C}" destId="{BE6B0F5E-C467-467C-A8E9-AC00F9F388DE}" srcOrd="1" destOrd="0" parTransId="{68582E29-85DA-432B-8346-EB8470394FF5}" sibTransId="{2D59337B-F15C-4C51-9DC0-556AC36FDEC6}"/>
    <dgm:cxn modelId="{1728A608-44E4-4A35-989F-C2C96C65F339}" type="presOf" srcId="{15F0C69F-29B2-4E56-9634-89D94D6F6EE6}" destId="{36AAB417-9905-4288-A0E6-E8CD37BDEF19}" srcOrd="0" destOrd="0" presId="urn:microsoft.com/office/officeart/2005/8/layout/cycle6"/>
    <dgm:cxn modelId="{68CC8358-1F54-45AE-9DD1-3E0DEB1DD2B2}" type="presOf" srcId="{7E42FCFA-16FE-4A6A-96E6-81B098E8DB44}" destId="{57F042BE-3C93-4F9F-856A-0BFDA0474D9E}" srcOrd="0" destOrd="0" presId="urn:microsoft.com/office/officeart/2005/8/layout/cycle6"/>
    <dgm:cxn modelId="{10AB0C01-E9D0-4EFC-8822-848A6A905E57}" type="presOf" srcId="{BE6B0F5E-C467-467C-A8E9-AC00F9F388DE}" destId="{DBEE9BB9-54F2-4633-93C8-23FBF1835FDD}" srcOrd="0" destOrd="0" presId="urn:microsoft.com/office/officeart/2005/8/layout/cycle6"/>
    <dgm:cxn modelId="{9B5BA356-1E18-4FA8-AC64-46EA6A1CAEE5}" srcId="{D2BA0AD1-DAFB-455C-9603-4DE4B517262C}" destId="{F5A114DD-ADBB-4689-B836-36B5BB3071C4}" srcOrd="2" destOrd="0" parTransId="{AED3D240-F97A-4169-B179-98D111804367}" sibTransId="{E91F9FE4-687A-4695-9785-C8DEF835C434}"/>
    <dgm:cxn modelId="{7F69A3CC-A6B9-409C-BED1-A3E640C15702}" type="presOf" srcId="{3DCBB33F-9412-4B53-AF61-2885C91A23B8}" destId="{3FD51CF7-0E8B-4D12-8065-8EAFDF9E979B}" srcOrd="0" destOrd="0" presId="urn:microsoft.com/office/officeart/2005/8/layout/cycle6"/>
    <dgm:cxn modelId="{73ECA3D8-D4D0-4B76-ACFC-D6C0C4D5C5C6}" type="presOf" srcId="{AA66EAC0-5F14-4BB5-A22D-A13D65807A3F}" destId="{D3A22D97-BA9E-4010-A565-AE29FFB62A97}" srcOrd="0" destOrd="0" presId="urn:microsoft.com/office/officeart/2005/8/layout/cycle6"/>
    <dgm:cxn modelId="{0486FF7F-B49C-4548-A7CE-5F0D7441BB42}" type="presOf" srcId="{E91F9FE4-687A-4695-9785-C8DEF835C434}" destId="{8CC2EAC1-DA63-47BC-A316-B6AAB57F9822}" srcOrd="0" destOrd="0" presId="urn:microsoft.com/office/officeart/2005/8/layout/cycle6"/>
    <dgm:cxn modelId="{C6111F12-AFE4-4096-9541-6235E5CDAA56}" type="presOf" srcId="{B465D170-0062-43F2-8939-128E87C349A5}" destId="{63861C8F-DD2E-4905-B7E1-D37373327555}" srcOrd="0" destOrd="0" presId="urn:microsoft.com/office/officeart/2005/8/layout/cycle6"/>
    <dgm:cxn modelId="{DCC8522E-EA4D-4CCC-BEB9-B4770C6C3EED}" type="presOf" srcId="{D2BA0AD1-DAFB-455C-9603-4DE4B517262C}" destId="{241EE430-0189-4824-B5B1-5E9667AF9E11}" srcOrd="0" destOrd="0" presId="urn:microsoft.com/office/officeart/2005/8/layout/cycle6"/>
    <dgm:cxn modelId="{A26E7EBF-81AF-4A90-A6BB-EEFD7BD722EE}" type="presOf" srcId="{B5A2189C-C967-433F-90F9-E7C2AEA17C0E}" destId="{A759EBD6-F3F7-45F2-A2FF-EB926B3A0FBB}" srcOrd="0" destOrd="0" presId="urn:microsoft.com/office/officeart/2005/8/layout/cycle6"/>
    <dgm:cxn modelId="{846ED158-9137-4EF3-ABBB-A9BC298808AF}" type="presOf" srcId="{F5A114DD-ADBB-4689-B836-36B5BB3071C4}" destId="{BADCD688-BADD-4B9B-8775-4B593D36EB92}" srcOrd="0" destOrd="0" presId="urn:microsoft.com/office/officeart/2005/8/layout/cycle6"/>
    <dgm:cxn modelId="{15A77BE0-7548-41E5-A215-F473072A0323}" srcId="{D2BA0AD1-DAFB-455C-9603-4DE4B517262C}" destId="{15F0C69F-29B2-4E56-9634-89D94D6F6EE6}" srcOrd="0" destOrd="0" parTransId="{E68CF607-D3B6-4A46-A0B9-C433719986DF}" sibTransId="{7E42FCFA-16FE-4A6A-96E6-81B098E8DB44}"/>
    <dgm:cxn modelId="{80D5A445-6AF4-4981-A1EE-473492D97A4B}" type="presParOf" srcId="{241EE430-0189-4824-B5B1-5E9667AF9E11}" destId="{36AAB417-9905-4288-A0E6-E8CD37BDEF19}" srcOrd="0" destOrd="0" presId="urn:microsoft.com/office/officeart/2005/8/layout/cycle6"/>
    <dgm:cxn modelId="{A8098390-97AF-492C-9ED0-4EB233ACBEA6}" type="presParOf" srcId="{241EE430-0189-4824-B5B1-5E9667AF9E11}" destId="{CEC8C0B8-895B-49C0-8A05-B4FC75A01CD6}" srcOrd="1" destOrd="0" presId="urn:microsoft.com/office/officeart/2005/8/layout/cycle6"/>
    <dgm:cxn modelId="{CAB01D02-0035-460C-BFC1-397B7FC7DB08}" type="presParOf" srcId="{241EE430-0189-4824-B5B1-5E9667AF9E11}" destId="{57F042BE-3C93-4F9F-856A-0BFDA0474D9E}" srcOrd="2" destOrd="0" presId="urn:microsoft.com/office/officeart/2005/8/layout/cycle6"/>
    <dgm:cxn modelId="{85048392-D160-4143-A919-BD924821D7FD}" type="presParOf" srcId="{241EE430-0189-4824-B5B1-5E9667AF9E11}" destId="{DBEE9BB9-54F2-4633-93C8-23FBF1835FDD}" srcOrd="3" destOrd="0" presId="urn:microsoft.com/office/officeart/2005/8/layout/cycle6"/>
    <dgm:cxn modelId="{CB1E381E-4239-4046-9EAD-6D36DC5D8F2D}" type="presParOf" srcId="{241EE430-0189-4824-B5B1-5E9667AF9E11}" destId="{8BF9E576-8971-426B-A623-EAB266497251}" srcOrd="4" destOrd="0" presId="urn:microsoft.com/office/officeart/2005/8/layout/cycle6"/>
    <dgm:cxn modelId="{3FD99274-74A3-44CF-B06E-65DD8C2D42FE}" type="presParOf" srcId="{241EE430-0189-4824-B5B1-5E9667AF9E11}" destId="{8EE5DAEF-681F-4819-ACD6-E36227958087}" srcOrd="5" destOrd="0" presId="urn:microsoft.com/office/officeart/2005/8/layout/cycle6"/>
    <dgm:cxn modelId="{B7397A71-C455-4B05-8A52-E0E51D053254}" type="presParOf" srcId="{241EE430-0189-4824-B5B1-5E9667AF9E11}" destId="{BADCD688-BADD-4B9B-8775-4B593D36EB92}" srcOrd="6" destOrd="0" presId="urn:microsoft.com/office/officeart/2005/8/layout/cycle6"/>
    <dgm:cxn modelId="{6A51E100-3183-4D20-BFD9-5ED15F3EE422}" type="presParOf" srcId="{241EE430-0189-4824-B5B1-5E9667AF9E11}" destId="{A2DE8F49-495C-4373-A7F6-EEAC518A617F}" srcOrd="7" destOrd="0" presId="urn:microsoft.com/office/officeart/2005/8/layout/cycle6"/>
    <dgm:cxn modelId="{2322DA69-661F-4135-BC2C-9614722DC979}" type="presParOf" srcId="{241EE430-0189-4824-B5B1-5E9667AF9E11}" destId="{8CC2EAC1-DA63-47BC-A316-B6AAB57F9822}" srcOrd="8" destOrd="0" presId="urn:microsoft.com/office/officeart/2005/8/layout/cycle6"/>
    <dgm:cxn modelId="{57DE4EC2-F1EF-4CA8-8FF4-4FF9850E55F3}" type="presParOf" srcId="{241EE430-0189-4824-B5B1-5E9667AF9E11}" destId="{3FD51CF7-0E8B-4D12-8065-8EAFDF9E979B}" srcOrd="9" destOrd="0" presId="urn:microsoft.com/office/officeart/2005/8/layout/cycle6"/>
    <dgm:cxn modelId="{8E1A8630-7F52-4742-8D99-A66BC46BE961}" type="presParOf" srcId="{241EE430-0189-4824-B5B1-5E9667AF9E11}" destId="{E9534AF8-AE23-4BAF-9C8A-DDA3E5E7769B}" srcOrd="10" destOrd="0" presId="urn:microsoft.com/office/officeart/2005/8/layout/cycle6"/>
    <dgm:cxn modelId="{12D2FCED-05DA-4AE6-9D51-221D41D19B29}" type="presParOf" srcId="{241EE430-0189-4824-B5B1-5E9667AF9E11}" destId="{63861C8F-DD2E-4905-B7E1-D37373327555}" srcOrd="11" destOrd="0" presId="urn:microsoft.com/office/officeart/2005/8/layout/cycle6"/>
    <dgm:cxn modelId="{46B8ED42-FA64-44C4-A3D6-01F9C6084375}" type="presParOf" srcId="{241EE430-0189-4824-B5B1-5E9667AF9E11}" destId="{D3A22D97-BA9E-4010-A565-AE29FFB62A97}" srcOrd="12" destOrd="0" presId="urn:microsoft.com/office/officeart/2005/8/layout/cycle6"/>
    <dgm:cxn modelId="{5ED71260-6F2D-4542-9646-1844459DA597}" type="presParOf" srcId="{241EE430-0189-4824-B5B1-5E9667AF9E11}" destId="{C2E830AC-A2F8-45A6-90BC-E0946294218A}" srcOrd="13" destOrd="0" presId="urn:microsoft.com/office/officeart/2005/8/layout/cycle6"/>
    <dgm:cxn modelId="{70952D9F-CE0A-40AC-B934-53B11C4873A7}" type="presParOf" srcId="{241EE430-0189-4824-B5B1-5E9667AF9E11}" destId="{A759EBD6-F3F7-45F2-A2FF-EB926B3A0FBB}" srcOrd="14"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B7111F9-EBA1-4FFF-8C8D-779A03436F3D}" type="doc">
      <dgm:prSet loTypeId="urn:microsoft.com/office/officeart/2005/8/layout/cycle7" loCatId="cycle" qsTypeId="urn:microsoft.com/office/officeart/2005/8/quickstyle/simple1" qsCatId="simple" csTypeId="urn:microsoft.com/office/officeart/2005/8/colors/colorful2" csCatId="colorful" phldr="1"/>
      <dgm:spPr/>
    </dgm:pt>
    <dgm:pt modelId="{ECE615F5-E115-4350-83FF-1AB378B6293E}">
      <dgm:prSet phldrT="[Text]"/>
      <dgm:spPr/>
      <dgm:t>
        <a:bodyPr/>
        <a:lstStyle/>
        <a:p>
          <a:r>
            <a:rPr lang="sr-Cyrl-CS" dirty="0" smtClean="0"/>
            <a:t>Историја и актуелност </a:t>
          </a:r>
          <a:endParaRPr lang="sr-Latn-CS" dirty="0"/>
        </a:p>
      </dgm:t>
    </dgm:pt>
    <dgm:pt modelId="{52E0E3AD-C69B-456E-A469-7B4D3834FAA7}" type="parTrans" cxnId="{32847C49-F986-440B-9025-72790674FFAB}">
      <dgm:prSet/>
      <dgm:spPr/>
      <dgm:t>
        <a:bodyPr/>
        <a:lstStyle/>
        <a:p>
          <a:endParaRPr lang="sr-Latn-CS"/>
        </a:p>
      </dgm:t>
    </dgm:pt>
    <dgm:pt modelId="{244E17CB-7B4E-47E6-A5C7-8D8976CA34EF}" type="sibTrans" cxnId="{32847C49-F986-440B-9025-72790674FFAB}">
      <dgm:prSet/>
      <dgm:spPr/>
      <dgm:t>
        <a:bodyPr/>
        <a:lstStyle/>
        <a:p>
          <a:endParaRPr lang="sr-Latn-CS"/>
        </a:p>
      </dgm:t>
    </dgm:pt>
    <dgm:pt modelId="{DFA61026-6AE6-4AEA-A669-72C290706DCF}">
      <dgm:prSet phldrT="[Text]"/>
      <dgm:spPr/>
      <dgm:t>
        <a:bodyPr/>
        <a:lstStyle/>
        <a:p>
          <a:r>
            <a:rPr lang="sr-Cyrl-CS" dirty="0" smtClean="0"/>
            <a:t>Стратешки документи </a:t>
          </a:r>
          <a:endParaRPr lang="sr-Latn-CS" dirty="0"/>
        </a:p>
      </dgm:t>
    </dgm:pt>
    <dgm:pt modelId="{07983220-7011-4FC0-A18F-1052D9BD3B0B}" type="parTrans" cxnId="{3FB6ADCC-061D-4C96-B33A-1ED8ED69C430}">
      <dgm:prSet/>
      <dgm:spPr/>
      <dgm:t>
        <a:bodyPr/>
        <a:lstStyle/>
        <a:p>
          <a:endParaRPr lang="sr-Latn-CS"/>
        </a:p>
      </dgm:t>
    </dgm:pt>
    <dgm:pt modelId="{A10F4AFD-71E6-460A-8BA0-7A2485AD7A5B}" type="sibTrans" cxnId="{3FB6ADCC-061D-4C96-B33A-1ED8ED69C430}">
      <dgm:prSet/>
      <dgm:spPr/>
      <dgm:t>
        <a:bodyPr/>
        <a:lstStyle/>
        <a:p>
          <a:endParaRPr lang="sr-Latn-CS"/>
        </a:p>
      </dgm:t>
    </dgm:pt>
    <dgm:pt modelId="{C2A713F3-63A2-44CE-8D48-68DF5641CD24}">
      <dgm:prSet phldrT="[Text]"/>
      <dgm:spPr/>
      <dgm:t>
        <a:bodyPr/>
        <a:lstStyle/>
        <a:p>
          <a:r>
            <a:rPr lang="sr-Cyrl-CS" dirty="0" smtClean="0"/>
            <a:t>Резултати истраживања  </a:t>
          </a:r>
          <a:endParaRPr lang="sr-Latn-CS" dirty="0"/>
        </a:p>
      </dgm:t>
    </dgm:pt>
    <dgm:pt modelId="{8B8B657D-B5FE-463E-8774-BE509847E7AF}" type="parTrans" cxnId="{3D07CB6A-00F0-49B3-AA81-64CAB42512C6}">
      <dgm:prSet/>
      <dgm:spPr/>
      <dgm:t>
        <a:bodyPr/>
        <a:lstStyle/>
        <a:p>
          <a:endParaRPr lang="sr-Latn-CS"/>
        </a:p>
      </dgm:t>
    </dgm:pt>
    <dgm:pt modelId="{1955BA1F-B11D-4CA7-8CA3-3396ADCA8D6E}" type="sibTrans" cxnId="{3D07CB6A-00F0-49B3-AA81-64CAB42512C6}">
      <dgm:prSet/>
      <dgm:spPr/>
      <dgm:t>
        <a:bodyPr/>
        <a:lstStyle/>
        <a:p>
          <a:endParaRPr lang="sr-Latn-CS"/>
        </a:p>
      </dgm:t>
    </dgm:pt>
    <dgm:pt modelId="{C30E74F4-898D-4EE1-88B6-BE03B0F383BB}" type="pres">
      <dgm:prSet presAssocID="{BB7111F9-EBA1-4FFF-8C8D-779A03436F3D}" presName="Name0" presStyleCnt="0">
        <dgm:presLayoutVars>
          <dgm:dir/>
          <dgm:resizeHandles val="exact"/>
        </dgm:presLayoutVars>
      </dgm:prSet>
      <dgm:spPr/>
    </dgm:pt>
    <dgm:pt modelId="{7F2E3EF4-3DFB-4568-97DA-E926482037FA}" type="pres">
      <dgm:prSet presAssocID="{ECE615F5-E115-4350-83FF-1AB378B6293E}" presName="node" presStyleLbl="node1" presStyleIdx="0" presStyleCnt="3">
        <dgm:presLayoutVars>
          <dgm:bulletEnabled val="1"/>
        </dgm:presLayoutVars>
      </dgm:prSet>
      <dgm:spPr/>
      <dgm:t>
        <a:bodyPr/>
        <a:lstStyle/>
        <a:p>
          <a:endParaRPr lang="sr-Latn-CS"/>
        </a:p>
      </dgm:t>
    </dgm:pt>
    <dgm:pt modelId="{A9E1D8F7-B282-4B3A-B428-5F9BDFA3714E}" type="pres">
      <dgm:prSet presAssocID="{244E17CB-7B4E-47E6-A5C7-8D8976CA34EF}" presName="sibTrans" presStyleLbl="sibTrans2D1" presStyleIdx="0" presStyleCnt="3"/>
      <dgm:spPr/>
      <dgm:t>
        <a:bodyPr/>
        <a:lstStyle/>
        <a:p>
          <a:endParaRPr lang="sr-Latn-CS"/>
        </a:p>
      </dgm:t>
    </dgm:pt>
    <dgm:pt modelId="{EED44780-8A8E-4463-9596-05337E879D94}" type="pres">
      <dgm:prSet presAssocID="{244E17CB-7B4E-47E6-A5C7-8D8976CA34EF}" presName="connectorText" presStyleLbl="sibTrans2D1" presStyleIdx="0" presStyleCnt="3"/>
      <dgm:spPr/>
      <dgm:t>
        <a:bodyPr/>
        <a:lstStyle/>
        <a:p>
          <a:endParaRPr lang="sr-Latn-CS"/>
        </a:p>
      </dgm:t>
    </dgm:pt>
    <dgm:pt modelId="{F4A1D34B-8BE8-4836-AD8E-D97752A6640A}" type="pres">
      <dgm:prSet presAssocID="{DFA61026-6AE6-4AEA-A669-72C290706DCF}" presName="node" presStyleLbl="node1" presStyleIdx="1" presStyleCnt="3">
        <dgm:presLayoutVars>
          <dgm:bulletEnabled val="1"/>
        </dgm:presLayoutVars>
      </dgm:prSet>
      <dgm:spPr/>
      <dgm:t>
        <a:bodyPr/>
        <a:lstStyle/>
        <a:p>
          <a:endParaRPr lang="sr-Latn-CS"/>
        </a:p>
      </dgm:t>
    </dgm:pt>
    <dgm:pt modelId="{C890FA79-7BC6-445F-A5E6-4A2A198986B1}" type="pres">
      <dgm:prSet presAssocID="{A10F4AFD-71E6-460A-8BA0-7A2485AD7A5B}" presName="sibTrans" presStyleLbl="sibTrans2D1" presStyleIdx="1" presStyleCnt="3"/>
      <dgm:spPr/>
      <dgm:t>
        <a:bodyPr/>
        <a:lstStyle/>
        <a:p>
          <a:endParaRPr lang="sr-Latn-CS"/>
        </a:p>
      </dgm:t>
    </dgm:pt>
    <dgm:pt modelId="{8D0D4F2B-6811-4417-AFFC-837F22E4CC89}" type="pres">
      <dgm:prSet presAssocID="{A10F4AFD-71E6-460A-8BA0-7A2485AD7A5B}" presName="connectorText" presStyleLbl="sibTrans2D1" presStyleIdx="1" presStyleCnt="3"/>
      <dgm:spPr/>
      <dgm:t>
        <a:bodyPr/>
        <a:lstStyle/>
        <a:p>
          <a:endParaRPr lang="sr-Latn-CS"/>
        </a:p>
      </dgm:t>
    </dgm:pt>
    <dgm:pt modelId="{58FD4B65-3112-4E23-8A3C-9E3534B50F89}" type="pres">
      <dgm:prSet presAssocID="{C2A713F3-63A2-44CE-8D48-68DF5641CD24}" presName="node" presStyleLbl="node1" presStyleIdx="2" presStyleCnt="3">
        <dgm:presLayoutVars>
          <dgm:bulletEnabled val="1"/>
        </dgm:presLayoutVars>
      </dgm:prSet>
      <dgm:spPr/>
      <dgm:t>
        <a:bodyPr/>
        <a:lstStyle/>
        <a:p>
          <a:endParaRPr lang="sr-Latn-CS"/>
        </a:p>
      </dgm:t>
    </dgm:pt>
    <dgm:pt modelId="{353F6642-D111-4B98-8797-DA97A51EE61E}" type="pres">
      <dgm:prSet presAssocID="{1955BA1F-B11D-4CA7-8CA3-3396ADCA8D6E}" presName="sibTrans" presStyleLbl="sibTrans2D1" presStyleIdx="2" presStyleCnt="3"/>
      <dgm:spPr/>
      <dgm:t>
        <a:bodyPr/>
        <a:lstStyle/>
        <a:p>
          <a:endParaRPr lang="sr-Latn-CS"/>
        </a:p>
      </dgm:t>
    </dgm:pt>
    <dgm:pt modelId="{B7595D1A-7DE1-4DC4-BFAC-8905CE4A992D}" type="pres">
      <dgm:prSet presAssocID="{1955BA1F-B11D-4CA7-8CA3-3396ADCA8D6E}" presName="connectorText" presStyleLbl="sibTrans2D1" presStyleIdx="2" presStyleCnt="3"/>
      <dgm:spPr/>
      <dgm:t>
        <a:bodyPr/>
        <a:lstStyle/>
        <a:p>
          <a:endParaRPr lang="sr-Latn-CS"/>
        </a:p>
      </dgm:t>
    </dgm:pt>
  </dgm:ptLst>
  <dgm:cxnLst>
    <dgm:cxn modelId="{D8FA92C6-5BB4-4BB3-AB65-A08F85552EA5}" type="presOf" srcId="{A10F4AFD-71E6-460A-8BA0-7A2485AD7A5B}" destId="{8D0D4F2B-6811-4417-AFFC-837F22E4CC89}" srcOrd="1" destOrd="0" presId="urn:microsoft.com/office/officeart/2005/8/layout/cycle7"/>
    <dgm:cxn modelId="{A077D80B-AAC6-42B5-A1EA-E7AB8BB7356D}" type="presOf" srcId="{244E17CB-7B4E-47E6-A5C7-8D8976CA34EF}" destId="{EED44780-8A8E-4463-9596-05337E879D94}" srcOrd="1" destOrd="0" presId="urn:microsoft.com/office/officeart/2005/8/layout/cycle7"/>
    <dgm:cxn modelId="{A63C3163-0BC0-4D70-BC95-915DCDCCB70C}" type="presOf" srcId="{1955BA1F-B11D-4CA7-8CA3-3396ADCA8D6E}" destId="{353F6642-D111-4B98-8797-DA97A51EE61E}" srcOrd="0" destOrd="0" presId="urn:microsoft.com/office/officeart/2005/8/layout/cycle7"/>
    <dgm:cxn modelId="{1D66E4C3-FA24-4172-9BEB-6E1B185BD666}" type="presOf" srcId="{BB7111F9-EBA1-4FFF-8C8D-779A03436F3D}" destId="{C30E74F4-898D-4EE1-88B6-BE03B0F383BB}" srcOrd="0" destOrd="0" presId="urn:microsoft.com/office/officeart/2005/8/layout/cycle7"/>
    <dgm:cxn modelId="{D06D1695-380B-49F0-A405-0E75B098952D}" type="presOf" srcId="{244E17CB-7B4E-47E6-A5C7-8D8976CA34EF}" destId="{A9E1D8F7-B282-4B3A-B428-5F9BDFA3714E}" srcOrd="0" destOrd="0" presId="urn:microsoft.com/office/officeart/2005/8/layout/cycle7"/>
    <dgm:cxn modelId="{47CDFC15-ED51-4558-85E0-E3CC443F1B98}" type="presOf" srcId="{DFA61026-6AE6-4AEA-A669-72C290706DCF}" destId="{F4A1D34B-8BE8-4836-AD8E-D97752A6640A}" srcOrd="0" destOrd="0" presId="urn:microsoft.com/office/officeart/2005/8/layout/cycle7"/>
    <dgm:cxn modelId="{F4D06B3B-B0CD-44D3-9E57-7CAD033A3015}" type="presOf" srcId="{ECE615F5-E115-4350-83FF-1AB378B6293E}" destId="{7F2E3EF4-3DFB-4568-97DA-E926482037FA}" srcOrd="0" destOrd="0" presId="urn:microsoft.com/office/officeart/2005/8/layout/cycle7"/>
    <dgm:cxn modelId="{3D07CB6A-00F0-49B3-AA81-64CAB42512C6}" srcId="{BB7111F9-EBA1-4FFF-8C8D-779A03436F3D}" destId="{C2A713F3-63A2-44CE-8D48-68DF5641CD24}" srcOrd="2" destOrd="0" parTransId="{8B8B657D-B5FE-463E-8774-BE509847E7AF}" sibTransId="{1955BA1F-B11D-4CA7-8CA3-3396ADCA8D6E}"/>
    <dgm:cxn modelId="{3FB6ADCC-061D-4C96-B33A-1ED8ED69C430}" srcId="{BB7111F9-EBA1-4FFF-8C8D-779A03436F3D}" destId="{DFA61026-6AE6-4AEA-A669-72C290706DCF}" srcOrd="1" destOrd="0" parTransId="{07983220-7011-4FC0-A18F-1052D9BD3B0B}" sibTransId="{A10F4AFD-71E6-460A-8BA0-7A2485AD7A5B}"/>
    <dgm:cxn modelId="{9EC3CDA4-5BC1-4830-BA04-23F4892D7E4D}" type="presOf" srcId="{C2A713F3-63A2-44CE-8D48-68DF5641CD24}" destId="{58FD4B65-3112-4E23-8A3C-9E3534B50F89}" srcOrd="0" destOrd="0" presId="urn:microsoft.com/office/officeart/2005/8/layout/cycle7"/>
    <dgm:cxn modelId="{32847C49-F986-440B-9025-72790674FFAB}" srcId="{BB7111F9-EBA1-4FFF-8C8D-779A03436F3D}" destId="{ECE615F5-E115-4350-83FF-1AB378B6293E}" srcOrd="0" destOrd="0" parTransId="{52E0E3AD-C69B-456E-A469-7B4D3834FAA7}" sibTransId="{244E17CB-7B4E-47E6-A5C7-8D8976CA34EF}"/>
    <dgm:cxn modelId="{7586A92D-50E7-4553-BA21-0FC68F9C4088}" type="presOf" srcId="{A10F4AFD-71E6-460A-8BA0-7A2485AD7A5B}" destId="{C890FA79-7BC6-445F-A5E6-4A2A198986B1}" srcOrd="0" destOrd="0" presId="urn:microsoft.com/office/officeart/2005/8/layout/cycle7"/>
    <dgm:cxn modelId="{81FFEF65-0796-40D6-976F-28537F755F31}" type="presOf" srcId="{1955BA1F-B11D-4CA7-8CA3-3396ADCA8D6E}" destId="{B7595D1A-7DE1-4DC4-BFAC-8905CE4A992D}" srcOrd="1" destOrd="0" presId="urn:microsoft.com/office/officeart/2005/8/layout/cycle7"/>
    <dgm:cxn modelId="{2D6EDE07-48C2-4320-AC77-5FE00A761778}" type="presParOf" srcId="{C30E74F4-898D-4EE1-88B6-BE03B0F383BB}" destId="{7F2E3EF4-3DFB-4568-97DA-E926482037FA}" srcOrd="0" destOrd="0" presId="urn:microsoft.com/office/officeart/2005/8/layout/cycle7"/>
    <dgm:cxn modelId="{7460998D-D315-4CA3-A22F-2CD504C3FDDC}" type="presParOf" srcId="{C30E74F4-898D-4EE1-88B6-BE03B0F383BB}" destId="{A9E1D8F7-B282-4B3A-B428-5F9BDFA3714E}" srcOrd="1" destOrd="0" presId="urn:microsoft.com/office/officeart/2005/8/layout/cycle7"/>
    <dgm:cxn modelId="{517B6E64-866D-44A9-9319-D0ADFE207686}" type="presParOf" srcId="{A9E1D8F7-B282-4B3A-B428-5F9BDFA3714E}" destId="{EED44780-8A8E-4463-9596-05337E879D94}" srcOrd="0" destOrd="0" presId="urn:microsoft.com/office/officeart/2005/8/layout/cycle7"/>
    <dgm:cxn modelId="{3F6599AA-FD5F-453F-9565-3693F44F025B}" type="presParOf" srcId="{C30E74F4-898D-4EE1-88B6-BE03B0F383BB}" destId="{F4A1D34B-8BE8-4836-AD8E-D97752A6640A}" srcOrd="2" destOrd="0" presId="urn:microsoft.com/office/officeart/2005/8/layout/cycle7"/>
    <dgm:cxn modelId="{60BDE7DA-690A-4ECA-9B03-1BAAC7B3D7BD}" type="presParOf" srcId="{C30E74F4-898D-4EE1-88B6-BE03B0F383BB}" destId="{C890FA79-7BC6-445F-A5E6-4A2A198986B1}" srcOrd="3" destOrd="0" presId="urn:microsoft.com/office/officeart/2005/8/layout/cycle7"/>
    <dgm:cxn modelId="{876167D2-2A9E-49AC-AB23-AF3F1D1853E2}" type="presParOf" srcId="{C890FA79-7BC6-445F-A5E6-4A2A198986B1}" destId="{8D0D4F2B-6811-4417-AFFC-837F22E4CC89}" srcOrd="0" destOrd="0" presId="urn:microsoft.com/office/officeart/2005/8/layout/cycle7"/>
    <dgm:cxn modelId="{160DB048-59C4-44B7-96E8-AC8920991B8B}" type="presParOf" srcId="{C30E74F4-898D-4EE1-88B6-BE03B0F383BB}" destId="{58FD4B65-3112-4E23-8A3C-9E3534B50F89}" srcOrd="4" destOrd="0" presId="urn:microsoft.com/office/officeart/2005/8/layout/cycle7"/>
    <dgm:cxn modelId="{F0783D3F-0F94-4C44-90E7-1DD2B0DB17CC}" type="presParOf" srcId="{C30E74F4-898D-4EE1-88B6-BE03B0F383BB}" destId="{353F6642-D111-4B98-8797-DA97A51EE61E}" srcOrd="5" destOrd="0" presId="urn:microsoft.com/office/officeart/2005/8/layout/cycle7"/>
    <dgm:cxn modelId="{8C88BCAC-D7EE-4D00-9C50-383D00DAEE6C}" type="presParOf" srcId="{353F6642-D111-4B98-8797-DA97A51EE61E}" destId="{B7595D1A-7DE1-4DC4-BFAC-8905CE4A992D}" srcOrd="0" destOrd="0" presId="urn:microsoft.com/office/officeart/2005/8/layout/cycle7"/>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AAB417-9905-4288-A0E6-E8CD37BDEF19}">
      <dsp:nvSpPr>
        <dsp:cNvPr id="0" name=""/>
        <dsp:cNvSpPr/>
      </dsp:nvSpPr>
      <dsp:spPr>
        <a:xfrm>
          <a:off x="2425838" y="42846"/>
          <a:ext cx="2635946" cy="970404"/>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sr-Cyrl-CS" sz="1800" kern="1200" dirty="0" smtClean="0"/>
            <a:t>Витални део процеса учења и поучавања</a:t>
          </a:r>
          <a:endParaRPr lang="sr-Latn-CS" sz="1800" kern="1200" dirty="0"/>
        </a:p>
      </dsp:txBody>
      <dsp:txXfrm>
        <a:off x="2473209" y="90217"/>
        <a:ext cx="2541204" cy="875662"/>
      </dsp:txXfrm>
    </dsp:sp>
    <dsp:sp modelId="{57F042BE-3C93-4F9F-856A-0BFDA0474D9E}">
      <dsp:nvSpPr>
        <dsp:cNvPr id="0" name=""/>
        <dsp:cNvSpPr/>
      </dsp:nvSpPr>
      <dsp:spPr>
        <a:xfrm>
          <a:off x="1954784" y="619838"/>
          <a:ext cx="3874511" cy="3874511"/>
        </a:xfrm>
        <a:custGeom>
          <a:avLst/>
          <a:gdLst/>
          <a:ahLst/>
          <a:cxnLst/>
          <a:rect l="0" t="0" r="0" b="0"/>
          <a:pathLst>
            <a:path>
              <a:moveTo>
                <a:pt x="3110752" y="395871"/>
              </a:moveTo>
              <a:arcTo wR="1937255" hR="1937255" stAng="18436979" swAng="821411"/>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BEE9BB9-54F2-4633-93C8-23FBF1835FDD}">
      <dsp:nvSpPr>
        <dsp:cNvPr id="0" name=""/>
        <dsp:cNvSpPr/>
      </dsp:nvSpPr>
      <dsp:spPr>
        <a:xfrm>
          <a:off x="4283231" y="1340898"/>
          <a:ext cx="2706965" cy="970404"/>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sr-Cyrl-CS" sz="1800" kern="1200" dirty="0" smtClean="0"/>
            <a:t>Ствара прилике за креативност ученика</a:t>
          </a:r>
          <a:endParaRPr lang="sr-Latn-CS" sz="1800" kern="1200" dirty="0"/>
        </a:p>
      </dsp:txBody>
      <dsp:txXfrm>
        <a:off x="4330602" y="1388269"/>
        <a:ext cx="2612223" cy="875662"/>
      </dsp:txXfrm>
    </dsp:sp>
    <dsp:sp modelId="{8EE5DAEF-681F-4819-ACD6-E36227958087}">
      <dsp:nvSpPr>
        <dsp:cNvPr id="0" name=""/>
        <dsp:cNvSpPr/>
      </dsp:nvSpPr>
      <dsp:spPr>
        <a:xfrm>
          <a:off x="1857018" y="487489"/>
          <a:ext cx="3874511" cy="3874511"/>
        </a:xfrm>
        <a:custGeom>
          <a:avLst/>
          <a:gdLst/>
          <a:ahLst/>
          <a:cxnLst/>
          <a:rect l="0" t="0" r="0" b="0"/>
          <a:pathLst>
            <a:path>
              <a:moveTo>
                <a:pt x="3871873" y="1836188"/>
              </a:moveTo>
              <a:arcTo wR="1937255" hR="1937255" stAng="21420570" swAng="2194806"/>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ADCD688-BADD-4B9B-8775-4B593D36EB92}">
      <dsp:nvSpPr>
        <dsp:cNvPr id="0" name=""/>
        <dsp:cNvSpPr/>
      </dsp:nvSpPr>
      <dsp:spPr>
        <a:xfrm>
          <a:off x="3707552" y="3506816"/>
          <a:ext cx="2450823" cy="970404"/>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sr-Cyrl-CS" sz="1800" kern="1200" dirty="0" smtClean="0"/>
            <a:t>Уважава индивидуалне особине</a:t>
          </a:r>
          <a:endParaRPr lang="sr-Latn-CS" sz="1800" kern="1200" dirty="0"/>
        </a:p>
      </dsp:txBody>
      <dsp:txXfrm>
        <a:off x="3754923" y="3554187"/>
        <a:ext cx="2356081" cy="875662"/>
      </dsp:txXfrm>
    </dsp:sp>
    <dsp:sp modelId="{8CC2EAC1-DA63-47BC-A316-B6AAB57F9822}">
      <dsp:nvSpPr>
        <dsp:cNvPr id="0" name=""/>
        <dsp:cNvSpPr/>
      </dsp:nvSpPr>
      <dsp:spPr>
        <a:xfrm>
          <a:off x="1857018" y="487489"/>
          <a:ext cx="3874511" cy="3874511"/>
        </a:xfrm>
        <a:custGeom>
          <a:avLst/>
          <a:gdLst/>
          <a:ahLst/>
          <a:cxnLst/>
          <a:rect l="0" t="0" r="0" b="0"/>
          <a:pathLst>
            <a:path>
              <a:moveTo>
                <a:pt x="1847458" y="3872429"/>
              </a:moveTo>
              <a:arcTo wR="1937255" hR="1937255" stAng="5559406" swAng="535998"/>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FD51CF7-0E8B-4D12-8065-8EAFDF9E979B}">
      <dsp:nvSpPr>
        <dsp:cNvPr id="0" name=""/>
        <dsp:cNvSpPr/>
      </dsp:nvSpPr>
      <dsp:spPr>
        <a:xfrm>
          <a:off x="1909118" y="3506816"/>
          <a:ext cx="1492929" cy="970404"/>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sr-Cyrl-CS" sz="1800" kern="1200" dirty="0" smtClean="0"/>
            <a:t>Циклични процес</a:t>
          </a:r>
          <a:endParaRPr lang="sr-Latn-CS" sz="1800" kern="1200" dirty="0"/>
        </a:p>
      </dsp:txBody>
      <dsp:txXfrm>
        <a:off x="1956489" y="3554187"/>
        <a:ext cx="1398187" cy="875662"/>
      </dsp:txXfrm>
    </dsp:sp>
    <dsp:sp modelId="{63861C8F-DD2E-4905-B7E1-D37373327555}">
      <dsp:nvSpPr>
        <dsp:cNvPr id="0" name=""/>
        <dsp:cNvSpPr/>
      </dsp:nvSpPr>
      <dsp:spPr>
        <a:xfrm>
          <a:off x="1857018" y="487489"/>
          <a:ext cx="3874511" cy="3874511"/>
        </a:xfrm>
        <a:custGeom>
          <a:avLst/>
          <a:gdLst/>
          <a:ahLst/>
          <a:cxnLst/>
          <a:rect l="0" t="0" r="0" b="0"/>
          <a:pathLst>
            <a:path>
              <a:moveTo>
                <a:pt x="323479" y="3009023"/>
              </a:moveTo>
              <a:arcTo wR="1937255" hR="1937255" stAng="8784624" swAng="2194806"/>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3A22D97-BA9E-4010-A565-AE29FFB62A97}">
      <dsp:nvSpPr>
        <dsp:cNvPr id="0" name=""/>
        <dsp:cNvSpPr/>
      </dsp:nvSpPr>
      <dsp:spPr>
        <a:xfrm>
          <a:off x="531378" y="1340898"/>
          <a:ext cx="2840911" cy="970404"/>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sr-Cyrl-CS" sz="1800" kern="1200" dirty="0" smtClean="0"/>
            <a:t>Обухвата све аспекте наставног процеса</a:t>
          </a:r>
          <a:endParaRPr lang="sr-Latn-CS" sz="1800" kern="1200" dirty="0"/>
        </a:p>
      </dsp:txBody>
      <dsp:txXfrm>
        <a:off x="578749" y="1388269"/>
        <a:ext cx="2746169" cy="875662"/>
      </dsp:txXfrm>
    </dsp:sp>
    <dsp:sp modelId="{A759EBD6-F3F7-45F2-A2FF-EB926B3A0FBB}">
      <dsp:nvSpPr>
        <dsp:cNvPr id="0" name=""/>
        <dsp:cNvSpPr/>
      </dsp:nvSpPr>
      <dsp:spPr>
        <a:xfrm>
          <a:off x="1759124" y="619995"/>
          <a:ext cx="3874511" cy="3874511"/>
        </a:xfrm>
        <a:custGeom>
          <a:avLst/>
          <a:gdLst/>
          <a:ahLst/>
          <a:cxnLst/>
          <a:rect l="0" t="0" r="0" b="0"/>
          <a:pathLst>
            <a:path>
              <a:moveTo>
                <a:pt x="432419" y="717244"/>
              </a:moveTo>
              <a:arcTo wR="1937255" hR="1937255" stAng="13141958" swAng="820388"/>
            </a:path>
          </a:pathLst>
        </a:custGeom>
        <a:noFill/>
        <a:ln w="9525"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2E3EF4-3DFB-4568-97DA-E926482037FA}">
      <dsp:nvSpPr>
        <dsp:cNvPr id="0" name=""/>
        <dsp:cNvSpPr/>
      </dsp:nvSpPr>
      <dsp:spPr>
        <a:xfrm>
          <a:off x="2732447" y="1185"/>
          <a:ext cx="2056680" cy="1028340"/>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sr-Cyrl-CS" sz="2400" kern="1200" dirty="0" smtClean="0"/>
            <a:t>Историја и актуелност </a:t>
          </a:r>
          <a:endParaRPr lang="sr-Latn-CS" sz="2400" kern="1200" dirty="0"/>
        </a:p>
      </dsp:txBody>
      <dsp:txXfrm>
        <a:off x="2762566" y="31304"/>
        <a:ext cx="1996442" cy="968102"/>
      </dsp:txXfrm>
    </dsp:sp>
    <dsp:sp modelId="{A9E1D8F7-B282-4B3A-B428-5F9BDFA3714E}">
      <dsp:nvSpPr>
        <dsp:cNvPr id="0" name=""/>
        <dsp:cNvSpPr/>
      </dsp:nvSpPr>
      <dsp:spPr>
        <a:xfrm rot="3600000">
          <a:off x="4074024" y="1806008"/>
          <a:ext cx="1071641" cy="359919"/>
        </a:xfrm>
        <a:prstGeom prst="lef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r-Latn-CS" sz="1600" kern="1200"/>
        </a:p>
      </dsp:txBody>
      <dsp:txXfrm>
        <a:off x="4182000" y="1877992"/>
        <a:ext cx="855689" cy="215951"/>
      </dsp:txXfrm>
    </dsp:sp>
    <dsp:sp modelId="{F4A1D34B-8BE8-4836-AD8E-D97752A6640A}">
      <dsp:nvSpPr>
        <dsp:cNvPr id="0" name=""/>
        <dsp:cNvSpPr/>
      </dsp:nvSpPr>
      <dsp:spPr>
        <a:xfrm>
          <a:off x="4430563" y="2942409"/>
          <a:ext cx="2056680" cy="1028340"/>
        </a:xfrm>
        <a:prstGeom prst="roundRect">
          <a:avLst>
            <a:gd name="adj" fmla="val 10000"/>
          </a:avLst>
        </a:prstGeom>
        <a:solidFill>
          <a:schemeClr val="accent2">
            <a:hueOff val="5241764"/>
            <a:satOff val="-994"/>
            <a:lumOff val="-500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sr-Cyrl-CS" sz="2400" kern="1200" dirty="0" smtClean="0"/>
            <a:t>Стратешки документи </a:t>
          </a:r>
          <a:endParaRPr lang="sr-Latn-CS" sz="2400" kern="1200" dirty="0"/>
        </a:p>
      </dsp:txBody>
      <dsp:txXfrm>
        <a:off x="4460682" y="2972528"/>
        <a:ext cx="1996442" cy="968102"/>
      </dsp:txXfrm>
    </dsp:sp>
    <dsp:sp modelId="{C890FA79-7BC6-445F-A5E6-4A2A198986B1}">
      <dsp:nvSpPr>
        <dsp:cNvPr id="0" name=""/>
        <dsp:cNvSpPr/>
      </dsp:nvSpPr>
      <dsp:spPr>
        <a:xfrm rot="10800000">
          <a:off x="3224966" y="3276620"/>
          <a:ext cx="1071641" cy="359919"/>
        </a:xfrm>
        <a:prstGeom prst="leftRightArrow">
          <a:avLst>
            <a:gd name="adj1" fmla="val 60000"/>
            <a:gd name="adj2" fmla="val 50000"/>
          </a:avLst>
        </a:prstGeom>
        <a:solidFill>
          <a:schemeClr val="accent2">
            <a:hueOff val="5241764"/>
            <a:satOff val="-994"/>
            <a:lumOff val="-500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r-Latn-CS" sz="1600" kern="1200"/>
        </a:p>
      </dsp:txBody>
      <dsp:txXfrm rot="10800000">
        <a:off x="3332942" y="3348604"/>
        <a:ext cx="855689" cy="215951"/>
      </dsp:txXfrm>
    </dsp:sp>
    <dsp:sp modelId="{58FD4B65-3112-4E23-8A3C-9E3534B50F89}">
      <dsp:nvSpPr>
        <dsp:cNvPr id="0" name=""/>
        <dsp:cNvSpPr/>
      </dsp:nvSpPr>
      <dsp:spPr>
        <a:xfrm>
          <a:off x="1034330" y="2942409"/>
          <a:ext cx="2056680" cy="1028340"/>
        </a:xfrm>
        <a:prstGeom prst="roundRect">
          <a:avLst>
            <a:gd name="adj" fmla="val 10000"/>
          </a:avLst>
        </a:prstGeom>
        <a:solidFill>
          <a:schemeClr val="accent2">
            <a:hueOff val="10483529"/>
            <a:satOff val="-1988"/>
            <a:lumOff val="-999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sr-Cyrl-CS" sz="2400" kern="1200" dirty="0" smtClean="0"/>
            <a:t>Резултати истраживања  </a:t>
          </a:r>
          <a:endParaRPr lang="sr-Latn-CS" sz="2400" kern="1200" dirty="0"/>
        </a:p>
      </dsp:txBody>
      <dsp:txXfrm>
        <a:off x="1064449" y="2972528"/>
        <a:ext cx="1996442" cy="968102"/>
      </dsp:txXfrm>
    </dsp:sp>
    <dsp:sp modelId="{353F6642-D111-4B98-8797-DA97A51EE61E}">
      <dsp:nvSpPr>
        <dsp:cNvPr id="0" name=""/>
        <dsp:cNvSpPr/>
      </dsp:nvSpPr>
      <dsp:spPr>
        <a:xfrm rot="18000000">
          <a:off x="2375908" y="1806008"/>
          <a:ext cx="1071641" cy="359919"/>
        </a:xfrm>
        <a:prstGeom prst="leftRightArrow">
          <a:avLst>
            <a:gd name="adj1" fmla="val 60000"/>
            <a:gd name="adj2" fmla="val 50000"/>
          </a:avLst>
        </a:prstGeom>
        <a:solidFill>
          <a:schemeClr val="accent2">
            <a:hueOff val="10483529"/>
            <a:satOff val="-1988"/>
            <a:lumOff val="-999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r-Latn-CS" sz="1600" kern="1200"/>
        </a:p>
      </dsp:txBody>
      <dsp:txXfrm>
        <a:off x="2483884" y="1877992"/>
        <a:ext cx="855689" cy="215951"/>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r-Latn-C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E368B9-BC97-4DC9-8F95-9AEF722355EF}" type="datetimeFigureOut">
              <a:rPr lang="sr-Latn-CS" smtClean="0"/>
              <a:pPr/>
              <a:t>30.11.2017</a:t>
            </a:fld>
            <a:endParaRPr lang="sr-Latn-C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r-Latn-C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r-Latn-C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790BE8-3542-41D0-9136-F4C1F7DF0D30}" type="slidenum">
              <a:rPr lang="sr-Latn-CS" smtClean="0"/>
              <a:pPr/>
              <a:t>‹#›</a:t>
            </a:fld>
            <a:endParaRPr lang="sr-Latn-CS"/>
          </a:p>
        </p:txBody>
      </p:sp>
    </p:spTree>
    <p:extLst>
      <p:ext uri="{BB962C8B-B14F-4D97-AF65-F5344CB8AC3E}">
        <p14:creationId xmlns:p14="http://schemas.microsoft.com/office/powerpoint/2010/main" xmlns="" val="1962443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r-Cyrl-CS" dirty="0" smtClean="0"/>
          </a:p>
        </p:txBody>
      </p:sp>
      <p:sp>
        <p:nvSpPr>
          <p:cNvPr id="4" name="Slide Number Placeholder 3"/>
          <p:cNvSpPr>
            <a:spLocks noGrp="1"/>
          </p:cNvSpPr>
          <p:nvPr>
            <p:ph type="sldNum" sz="quarter" idx="10"/>
          </p:nvPr>
        </p:nvSpPr>
        <p:spPr/>
        <p:txBody>
          <a:bodyPr/>
          <a:lstStyle/>
          <a:p>
            <a:fld id="{96790BE8-3542-41D0-9136-F4C1F7DF0D30}" type="slidenum">
              <a:rPr lang="sr-Latn-CS" smtClean="0"/>
              <a:pPr/>
              <a:t>1</a:t>
            </a:fld>
            <a:endParaRPr lang="sr-Latn-C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11/30/2017</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11/30/2017</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85786" y="2285992"/>
            <a:ext cx="7000924" cy="1204306"/>
          </a:xfrm>
        </p:spPr>
        <p:txBody>
          <a:bodyPr/>
          <a:lstStyle/>
          <a:p>
            <a:r>
              <a:rPr lang="sr-Cyrl-CS" dirty="0" smtClean="0"/>
              <a:t>ПРОЈЕКТНИ МОДЕЛ НАСТАВЕ</a:t>
            </a:r>
            <a:r>
              <a:rPr lang="en-US" dirty="0" smtClean="0"/>
              <a:t/>
            </a:r>
            <a:br>
              <a:rPr lang="en-US" dirty="0" smtClean="0"/>
            </a:br>
            <a:endParaRPr lang="en-US" dirty="0"/>
          </a:p>
        </p:txBody>
      </p:sp>
      <p:sp>
        <p:nvSpPr>
          <p:cNvPr id="7" name="Subtitle 6"/>
          <p:cNvSpPr>
            <a:spLocks noGrp="1"/>
          </p:cNvSpPr>
          <p:nvPr>
            <p:ph type="subTitle" idx="1"/>
          </p:nvPr>
        </p:nvSpPr>
        <p:spPr>
          <a:xfrm>
            <a:off x="1000100" y="3357562"/>
            <a:ext cx="6511131" cy="686449"/>
          </a:xfrm>
        </p:spPr>
        <p:txBody>
          <a:bodyPr>
            <a:normAutofit/>
          </a:bodyPr>
          <a:lstStyle/>
          <a:p>
            <a:r>
              <a:rPr lang="sr-Cyrl-CS" dirty="0" smtClean="0"/>
              <a:t>Доц. Др Душан ристановић</a:t>
            </a:r>
          </a:p>
          <a:p>
            <a:r>
              <a:rPr lang="sr-Cyrl-CS" dirty="0" smtClean="0"/>
              <a:t>Доц. др биљана стојановић</a:t>
            </a:r>
            <a:endParaRPr lang="sr-Latn-C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786446" y="3643314"/>
            <a:ext cx="3049585" cy="3000372"/>
          </a:xfrm>
          <a:prstGeom prst="rect">
            <a:avLst/>
          </a:prstGeom>
        </p:spPr>
      </p:pic>
      <p:pic>
        <p:nvPicPr>
          <p:cNvPr id="6" name="Picture 5"/>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04800" y="304800"/>
            <a:ext cx="1752600" cy="1600200"/>
          </a:xfrm>
          <a:prstGeom prst="rect">
            <a:avLst/>
          </a:prstGeom>
          <a:noFill/>
          <a:ln>
            <a:noFill/>
          </a:ln>
        </p:spPr>
      </p:pic>
    </p:spTree>
    <p:extLst>
      <p:ext uri="{BB962C8B-B14F-4D97-AF65-F5344CB8AC3E}">
        <p14:creationId xmlns:p14="http://schemas.microsoft.com/office/powerpoint/2010/main" xmlns="" val="31775284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latin typeface="Cambria" pitchFamily="18" charset="0"/>
              </a:rPr>
              <a:t>Сценарио </a:t>
            </a:r>
            <a:r>
              <a:rPr lang="sr-Cyrl-RS" dirty="0" smtClean="0">
                <a:latin typeface="Cambria" pitchFamily="18" charset="0"/>
              </a:rPr>
              <a:t>2: Директна настава</a:t>
            </a:r>
            <a:endParaRPr lang="en-US" dirty="0">
              <a:latin typeface="Cambria" pitchFamily="18" charset="0"/>
            </a:endParaRPr>
          </a:p>
        </p:txBody>
      </p:sp>
      <p:sp>
        <p:nvSpPr>
          <p:cNvPr id="3" name="Content Placeholder 2"/>
          <p:cNvSpPr>
            <a:spLocks noGrp="1"/>
          </p:cNvSpPr>
          <p:nvPr>
            <p:ph idx="1"/>
          </p:nvPr>
        </p:nvSpPr>
        <p:spPr>
          <a:xfrm>
            <a:off x="822960" y="1100628"/>
            <a:ext cx="7520940" cy="4233372"/>
          </a:xfrm>
        </p:spPr>
        <p:txBody>
          <a:bodyPr>
            <a:noAutofit/>
          </a:bodyPr>
          <a:lstStyle/>
          <a:p>
            <a:r>
              <a:rPr lang="sr-Cyrl-CS" sz="2400" b="0" dirty="0" smtClean="0">
                <a:latin typeface="Cambria" pitchFamily="18" charset="0"/>
              </a:rPr>
              <a:t>Коментар: Ову врсту наставе зовемо директна настава. Дешава се када наставник обезбеди директне одоговоре, најчешће након демонстрације. Демонстрација може бити моћна метода зато што омогућава ученицима да доживе неку појаву коју научни концепти и принципи објашњавају. Међутим, у овом сценарију наставник је недовољно објаснио ученицима шта се десило. Од ученика се очекивало да разумеју нешто што им се каже само зато што су видели демонстрацију тога. </a:t>
            </a:r>
            <a:endParaRPr lang="en-US" sz="2400" b="0" dirty="0">
              <a:latin typeface="Cambria"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latin typeface="Cambria" pitchFamily="18" charset="0"/>
              </a:rPr>
              <a:t>Сценарио </a:t>
            </a:r>
            <a:r>
              <a:rPr lang="sr-Cyrl-RS" dirty="0" smtClean="0">
                <a:latin typeface="Cambria" pitchFamily="18" charset="0"/>
              </a:rPr>
              <a:t>3: </a:t>
            </a:r>
            <a:r>
              <a:rPr lang="sr-Cyrl-CS" dirty="0" smtClean="0">
                <a:latin typeface="Cambria" pitchFamily="18" charset="0"/>
              </a:rPr>
              <a:t>Практичне </a:t>
            </a:r>
            <a:r>
              <a:rPr lang="sr-Cyrl-CS" dirty="0" smtClean="0">
                <a:latin typeface="Cambria" pitchFamily="18" charset="0"/>
              </a:rPr>
              <a:t>активности</a:t>
            </a:r>
            <a:endParaRPr lang="en-US" dirty="0">
              <a:latin typeface="Cambria" pitchFamily="18" charset="0"/>
            </a:endParaRPr>
          </a:p>
        </p:txBody>
      </p:sp>
      <p:sp>
        <p:nvSpPr>
          <p:cNvPr id="3" name="Content Placeholder 2"/>
          <p:cNvSpPr>
            <a:spLocks noGrp="1"/>
          </p:cNvSpPr>
          <p:nvPr>
            <p:ph idx="1"/>
          </p:nvPr>
        </p:nvSpPr>
        <p:spPr/>
        <p:txBody>
          <a:bodyPr/>
          <a:lstStyle/>
          <a:p>
            <a:r>
              <a:rPr lang="sr-Cyrl-CS" sz="2400" b="0" dirty="0" smtClean="0">
                <a:latin typeface="Cambria" pitchFamily="18" charset="0"/>
              </a:rPr>
              <a:t>Коментар: Основна сврха ове практичне активности је била да ученици користе способности као што су посматрање, мерење и графичко представљање. Међутим, наставник није повезао практични задатак са учењем о сили и покрету, а на тај начин би ученици боље разумели која је била сврха активности. </a:t>
            </a:r>
            <a:endParaRPr lang="en-US" sz="2400" b="0" dirty="0" smtClean="0">
              <a:latin typeface="Cambria" pitchFamily="18" charset="0"/>
            </a:endParaRP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latin typeface="Cambria" pitchFamily="18" charset="0"/>
              </a:rPr>
              <a:t>Сценарио </a:t>
            </a:r>
            <a:r>
              <a:rPr lang="sr-Cyrl-RS" dirty="0" smtClean="0">
                <a:latin typeface="Cambria" pitchFamily="18" charset="0"/>
              </a:rPr>
              <a:t>4:</a:t>
            </a:r>
            <a:r>
              <a:rPr lang="sr-Cyrl-CS" dirty="0" smtClean="0">
                <a:latin typeface="Cambria" pitchFamily="18" charset="0"/>
              </a:rPr>
              <a:t>Пројектна </a:t>
            </a:r>
            <a:r>
              <a:rPr lang="sr-Cyrl-CS" dirty="0" smtClean="0">
                <a:latin typeface="Cambria" pitchFamily="18" charset="0"/>
              </a:rPr>
              <a:t>настава</a:t>
            </a:r>
            <a:endParaRPr lang="en-US" dirty="0">
              <a:latin typeface="Cambria" pitchFamily="18" charset="0"/>
            </a:endParaRPr>
          </a:p>
        </p:txBody>
      </p:sp>
      <p:sp>
        <p:nvSpPr>
          <p:cNvPr id="3" name="Content Placeholder 2"/>
          <p:cNvSpPr>
            <a:spLocks noGrp="1"/>
          </p:cNvSpPr>
          <p:nvPr>
            <p:ph idx="1"/>
          </p:nvPr>
        </p:nvSpPr>
        <p:spPr/>
        <p:txBody>
          <a:bodyPr/>
          <a:lstStyle/>
          <a:p>
            <a:r>
              <a:rPr lang="sr-Cyrl-CS" sz="2400" b="0" dirty="0" smtClean="0">
                <a:latin typeface="Cambria" pitchFamily="18" charset="0"/>
              </a:rPr>
              <a:t>Коментар: Овај последњи сценарио је пример пројектне наставе. Основни циљ овог модела је да ученици сарађују одређен временски период у истраживању неког питања (проблема). Док истражују, они уче важне научне концепте и принципе који су повезани са наставним циљевима, стандардима и садржајима, употребом технологије и израдом продуката истраживања. </a:t>
            </a:r>
            <a:endParaRPr lang="en-US" sz="2400" b="0" dirty="0" smtClean="0">
              <a:latin typeface="Cambria" pitchFamily="18" charset="0"/>
            </a:endParaRP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CS"/>
          </a:p>
        </p:txBody>
      </p:sp>
      <p:sp>
        <p:nvSpPr>
          <p:cNvPr id="3" name="Content Placeholder 2"/>
          <p:cNvSpPr>
            <a:spLocks noGrp="1"/>
          </p:cNvSpPr>
          <p:nvPr>
            <p:ph idx="1"/>
          </p:nvPr>
        </p:nvSpPr>
        <p:spPr/>
        <p:txBody>
          <a:bodyPr anchor="ctr">
            <a:normAutofit/>
          </a:bodyPr>
          <a:lstStyle/>
          <a:p>
            <a:pPr marL="0" indent="0" algn="ctr"/>
            <a:r>
              <a:rPr lang="sr-Cyrl-RS" sz="4400" dirty="0" smtClean="0"/>
              <a:t>Која су ваша искуства у примени пројектног рада у настави?</a:t>
            </a:r>
            <a:endParaRPr lang="sr-Latn-CS" sz="4400" dirty="0"/>
          </a:p>
        </p:txBody>
      </p:sp>
    </p:spTree>
    <p:extLst>
      <p:ext uri="{BB962C8B-B14F-4D97-AF65-F5344CB8AC3E}">
        <p14:creationId xmlns:p14="http://schemas.microsoft.com/office/powerpoint/2010/main" xmlns="" val="5528666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CS" sz="2400" dirty="0" smtClean="0"/>
              <a:t>Зашто примењивати пројектни модел наставе?</a:t>
            </a:r>
            <a:endParaRPr lang="sr-Latn-CS" sz="2400" dirty="0"/>
          </a:p>
        </p:txBody>
      </p:sp>
      <p:graphicFrame>
        <p:nvGraphicFramePr>
          <p:cNvPr id="5" name="Content Placeholder 4"/>
          <p:cNvGraphicFramePr>
            <a:graphicFrameLocks noGrp="1"/>
          </p:cNvGraphicFramePr>
          <p:nvPr>
            <p:ph idx="1"/>
          </p:nvPr>
        </p:nvGraphicFramePr>
        <p:xfrm>
          <a:off x="822325" y="1100138"/>
          <a:ext cx="7521575" cy="4543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CS" sz="2400" dirty="0" smtClean="0"/>
              <a:t>Зашто примењивати пројектни модел наставе?</a:t>
            </a:r>
            <a:endParaRPr lang="sr-Latn-CS" sz="2400" dirty="0"/>
          </a:p>
        </p:txBody>
      </p:sp>
      <p:sp>
        <p:nvSpPr>
          <p:cNvPr id="3" name="Content Placeholder 2"/>
          <p:cNvSpPr>
            <a:spLocks noGrp="1"/>
          </p:cNvSpPr>
          <p:nvPr>
            <p:ph idx="1"/>
          </p:nvPr>
        </p:nvSpPr>
        <p:spPr>
          <a:xfrm>
            <a:off x="822960" y="1100628"/>
            <a:ext cx="7520940" cy="4757264"/>
          </a:xfrm>
        </p:spPr>
        <p:txBody>
          <a:bodyPr>
            <a:normAutofit/>
          </a:bodyPr>
          <a:lstStyle/>
          <a:p>
            <a:pPr>
              <a:buAutoNum type="arabicPeriod"/>
            </a:pPr>
            <a:r>
              <a:rPr lang="sr-Cyrl-CS" sz="2000" b="0" dirty="0" smtClean="0"/>
              <a:t>Правилна примена пројектног модела наставе ће омогућити наставницима да буду добро организовани и фокусирани.</a:t>
            </a:r>
          </a:p>
          <a:p>
            <a:pPr>
              <a:buAutoNum type="arabicPeriod"/>
            </a:pPr>
            <a:r>
              <a:rPr lang="sr-Cyrl-CS" sz="2000" b="0" dirty="0" smtClean="0"/>
              <a:t>Приликом пројектног рада интегришу се захтеви курикулума са карактеристикама ученика, предзнањима, могућностима и интересовањима, стварајући што више прилика за креативност, истраживање и осамостаљивање.</a:t>
            </a:r>
          </a:p>
          <a:p>
            <a:pPr>
              <a:buAutoNum type="arabicPeriod"/>
            </a:pPr>
            <a:r>
              <a:rPr lang="sr-Cyrl-CS" sz="2000" b="0" dirty="0" smtClean="0"/>
              <a:t>Пројекти треба да буду довољно флексибилни како би се мењали и прилагођавали по потреби.</a:t>
            </a:r>
          </a:p>
          <a:p>
            <a:pPr>
              <a:buAutoNum type="arabicPeriod"/>
            </a:pPr>
            <a:r>
              <a:rPr lang="sr-Cyrl-CS" sz="2000" b="0" dirty="0" smtClean="0"/>
              <a:t>Пројектни рад захтева сталну рефлексију, како би се методе, садржаји и динамика рада прилагодили развоју и учењу детета.</a:t>
            </a:r>
          </a:p>
          <a:p>
            <a:pPr>
              <a:buAutoNum type="arabicPeriod"/>
            </a:pPr>
            <a:r>
              <a:rPr lang="sr-Cyrl-CS" sz="2000" b="0" dirty="0" smtClean="0"/>
              <a:t>Процес рада на пројектима спада у најкомплексније захтеве наставника, па зато многи наставници планирају у тиму како би заједнички дошли до најбољих идеја.</a:t>
            </a:r>
          </a:p>
          <a:p>
            <a:pPr>
              <a:buAutoNum type="arabicPeriod"/>
            </a:pPr>
            <a:endParaRPr lang="sr-Latn-CS" b="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CS" dirty="0" smtClean="0"/>
              <a:t>Зашто пројектни модел наставе?</a:t>
            </a:r>
            <a:endParaRPr lang="sr-Latn-CS" dirty="0"/>
          </a:p>
        </p:txBody>
      </p:sp>
      <p:graphicFrame>
        <p:nvGraphicFramePr>
          <p:cNvPr id="4" name="Content Placeholder 3"/>
          <p:cNvGraphicFramePr>
            <a:graphicFrameLocks noGrp="1"/>
          </p:cNvGraphicFramePr>
          <p:nvPr>
            <p:ph idx="1"/>
          </p:nvPr>
        </p:nvGraphicFramePr>
        <p:xfrm>
          <a:off x="822325" y="1100138"/>
          <a:ext cx="7521575" cy="39719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CS" dirty="0" smtClean="0"/>
              <a:t>Зашто пројектни модел наставе?</a:t>
            </a:r>
            <a:endParaRPr lang="sr-Latn-CS" dirty="0"/>
          </a:p>
        </p:txBody>
      </p:sp>
      <p:sp>
        <p:nvSpPr>
          <p:cNvPr id="3" name="Content Placeholder 2"/>
          <p:cNvSpPr>
            <a:spLocks noGrp="1"/>
          </p:cNvSpPr>
          <p:nvPr>
            <p:ph idx="1"/>
          </p:nvPr>
        </p:nvSpPr>
        <p:spPr>
          <a:xfrm>
            <a:off x="822960" y="1100628"/>
            <a:ext cx="7520940" cy="5471644"/>
          </a:xfrm>
        </p:spPr>
        <p:txBody>
          <a:bodyPr>
            <a:noAutofit/>
          </a:bodyPr>
          <a:lstStyle/>
          <a:p>
            <a:r>
              <a:rPr lang="sr-Cyrl-CS" sz="1800" dirty="0" smtClean="0"/>
              <a:t>Историја и актуелност.</a:t>
            </a:r>
          </a:p>
          <a:p>
            <a:pPr marL="0" indent="0"/>
            <a:r>
              <a:rPr lang="sr-Cyrl-CS" sz="1800" dirty="0" smtClean="0"/>
              <a:t>Претече: </a:t>
            </a:r>
          </a:p>
          <a:p>
            <a:pPr marL="0" indent="0"/>
            <a:r>
              <a:rPr lang="sr-Latn-CS" sz="1800" b="0" dirty="0" smtClean="0"/>
              <a:t>XVI</a:t>
            </a:r>
            <a:r>
              <a:rPr lang="sr-Cyrl-CS" sz="1800" b="0" dirty="0" smtClean="0"/>
              <a:t> век – Академска такмичења на студијама архитектуре у Италији , Акдемија ди Сан Лука (</a:t>
            </a:r>
            <a:r>
              <a:rPr lang="sr-Latn-CS" sz="1800" b="0" dirty="0" smtClean="0"/>
              <a:t>progetti – </a:t>
            </a:r>
            <a:r>
              <a:rPr lang="sr-Cyrl-CS" sz="1800" b="0" dirty="0" smtClean="0"/>
              <a:t>хипотетички пројекти).</a:t>
            </a:r>
          </a:p>
          <a:p>
            <a:pPr marL="0" indent="0"/>
            <a:r>
              <a:rPr lang="sr-Latn-CS" sz="1800" b="0" dirty="0" smtClean="0"/>
              <a:t>XVII </a:t>
            </a:r>
            <a:r>
              <a:rPr lang="sr-Cyrl-CS" sz="1800" b="0" dirty="0" smtClean="0"/>
              <a:t>век – Краљевска архитектонска академија у Паризу, обавезни месечни и годишњи пројекти.</a:t>
            </a:r>
          </a:p>
          <a:p>
            <a:pPr marL="0" indent="0"/>
            <a:r>
              <a:rPr lang="sr-Latn-CS" sz="1800" b="0" dirty="0" smtClean="0"/>
              <a:t>XVIII </a:t>
            </a:r>
            <a:r>
              <a:rPr lang="sr-Cyrl-CS" sz="1800" b="0" dirty="0" smtClean="0"/>
              <a:t>век – 1763. пројектни рад постаје званична наставна метода.</a:t>
            </a:r>
          </a:p>
          <a:p>
            <a:pPr marL="0" indent="0"/>
            <a:r>
              <a:rPr lang="sr-Cyrl-CS" sz="1800" dirty="0" smtClean="0"/>
              <a:t>Прогресивизам:</a:t>
            </a:r>
          </a:p>
          <a:p>
            <a:pPr marL="0" indent="0"/>
            <a:r>
              <a:rPr lang="sr-Cyrl-BA" sz="1800" b="0" dirty="0" smtClean="0"/>
              <a:t>До краја XVIII века развила су се нова занимања која су се изучавала на техничким и индустријским колеџима и универзитетима. Пројект метода се користила на новооснованим високим школама, од којих су најзначајније: Централна школа за уметност и производњу у Паризу (1829), Кнежевска политехничка школа у Карлсруеу (1833), Швајцарски федерални институт за технологију (1854), и Масачусетски институт за технологију у Бостону (1864).</a:t>
            </a:r>
          </a:p>
          <a:p>
            <a:pPr marL="0" indent="0"/>
            <a:r>
              <a:rPr lang="sr-Cyrl-BA" sz="1800" b="0" dirty="0" smtClean="0"/>
              <a:t>Стилман Робинсон, Калвин Вудворт, Џон Дјуи, Вилијем Килпатрик, Селестин Френе.</a:t>
            </a:r>
            <a:endParaRPr lang="sr-Cyrl-CS" sz="1800" b="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CS" dirty="0" smtClean="0"/>
              <a:t>Зашто пројектни модел наставе?</a:t>
            </a:r>
            <a:endParaRPr lang="sr-Latn-CS" dirty="0"/>
          </a:p>
        </p:txBody>
      </p:sp>
      <p:sp>
        <p:nvSpPr>
          <p:cNvPr id="3" name="Content Placeholder 2"/>
          <p:cNvSpPr>
            <a:spLocks noGrp="1"/>
          </p:cNvSpPr>
          <p:nvPr>
            <p:ph idx="1"/>
          </p:nvPr>
        </p:nvSpPr>
        <p:spPr>
          <a:xfrm>
            <a:off x="822960" y="1100628"/>
            <a:ext cx="7520940" cy="4757264"/>
          </a:xfrm>
        </p:spPr>
        <p:txBody>
          <a:bodyPr>
            <a:normAutofit fontScale="92500" lnSpcReduction="10000"/>
          </a:bodyPr>
          <a:lstStyle/>
          <a:p>
            <a:pPr marL="0" indent="0"/>
            <a:r>
              <a:rPr lang="sr-Cyrl-CS" sz="2000" dirty="0" smtClean="0"/>
              <a:t>Актуелно стање:</a:t>
            </a:r>
          </a:p>
          <a:p>
            <a:pPr marL="0" indent="0"/>
            <a:r>
              <a:rPr lang="sr-Cyrl-BA" sz="2000" b="0" dirty="0" smtClean="0"/>
              <a:t>Пројектна настава прати друштвене промене, па се у данашње време све више фокусира на остваривање образовних стандарда и исхода, и усмерена је на развијање активности планирања, истраживања и тимског рада. Заступљена је у великом броју земаља света, на свим нивоима образовања.</a:t>
            </a:r>
          </a:p>
          <a:p>
            <a:pPr marL="0" indent="0"/>
            <a:r>
              <a:rPr lang="sr-Cyrl-BA" sz="2000" dirty="0" smtClean="0"/>
              <a:t>Стратешки документи (Стратегија развоја образовања у Србији до 2020. године):</a:t>
            </a:r>
          </a:p>
          <a:p>
            <a:pPr marL="0" indent="0"/>
            <a:r>
              <a:rPr lang="ru-RU" sz="2000" b="0" dirty="0" smtClean="0"/>
              <a:t>Разноврсне методе рада омогућавају бољу индивидуализацију наставе, излазе у сусрет посебним потребама ученика, било да је реч о талентованим и обдареним ученицима или о ученицима који имају сметње и тешкоће у раду. Без модерних облика рада немогуће је конципирати развој земље на принципима паметног, одрживог и инклузивног развоја, развити компетенције потребне за живот у савременом друштву, нити обучити радну снагу тако да се прилагођава технолошким променама.</a:t>
            </a:r>
          </a:p>
          <a:p>
            <a:pPr marL="0" indent="0"/>
            <a:endParaRPr lang="sr-Cyrl-BA" sz="2000" b="0" dirty="0" smtClean="0"/>
          </a:p>
          <a:p>
            <a:pPr marL="0" indent="0"/>
            <a:endParaRPr lang="sr-Cyrl-CS" sz="2000" b="0" dirty="0" smtClean="0"/>
          </a:p>
          <a:p>
            <a:pPr marL="0" indent="0"/>
            <a:endParaRPr lang="sr-Cyrl-CS" sz="20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CS" dirty="0" smtClean="0"/>
              <a:t>Зашто пројектни модел наставе?</a:t>
            </a:r>
            <a:endParaRPr lang="sr-Latn-CS" dirty="0"/>
          </a:p>
        </p:txBody>
      </p:sp>
      <p:sp>
        <p:nvSpPr>
          <p:cNvPr id="3" name="Content Placeholder 2"/>
          <p:cNvSpPr>
            <a:spLocks noGrp="1"/>
          </p:cNvSpPr>
          <p:nvPr>
            <p:ph idx="1"/>
          </p:nvPr>
        </p:nvSpPr>
        <p:spPr>
          <a:xfrm>
            <a:off x="822960" y="1100628"/>
            <a:ext cx="7520940" cy="4828702"/>
          </a:xfrm>
        </p:spPr>
        <p:txBody>
          <a:bodyPr>
            <a:noAutofit/>
          </a:bodyPr>
          <a:lstStyle/>
          <a:p>
            <a:r>
              <a:rPr lang="sr-Cyrl-CS" sz="2000" dirty="0" smtClean="0"/>
              <a:t>Резултати научних истраживања:</a:t>
            </a:r>
          </a:p>
          <a:p>
            <a:pPr marL="0" indent="0">
              <a:buFont typeface="Arial" pitchFamily="34" charset="0"/>
              <a:buChar char="•"/>
            </a:pPr>
            <a:r>
              <a:rPr lang="sr-Cyrl-BA" sz="2000" b="0" dirty="0" smtClean="0"/>
              <a:t>Стављање ученика у улогу истраживача који морају да испоштују етапе пројектног рада и тако дођу до одређених сазнања, може имати изузетну мотивишућу функцију</a:t>
            </a:r>
            <a:r>
              <a:rPr lang="sr-Cyrl-CS" sz="2000" b="0" dirty="0" smtClean="0"/>
              <a:t>;</a:t>
            </a:r>
          </a:p>
          <a:p>
            <a:pPr marL="0" indent="0">
              <a:buFont typeface="Arial" pitchFamily="34" charset="0"/>
              <a:buChar char="•"/>
            </a:pPr>
            <a:r>
              <a:rPr lang="sr-Cyrl-BA" sz="2000" b="0" dirty="0" smtClean="0"/>
              <a:t>У традиционалној настави, активности ученика су углавном усмерене ка стицању информација, а ниво знања који се том приликом развија је углавном на нивоу репродукције</a:t>
            </a:r>
            <a:r>
              <a:rPr lang="sr-Cyrl-CS" sz="2000" b="0" dirty="0" smtClean="0"/>
              <a:t>;</a:t>
            </a:r>
          </a:p>
          <a:p>
            <a:pPr marL="0" indent="0">
              <a:buFont typeface="Arial" pitchFamily="34" charset="0"/>
              <a:buChar char="•"/>
            </a:pPr>
            <a:r>
              <a:rPr lang="sr-Cyrl-BA" sz="2000" b="0" dirty="0" smtClean="0"/>
              <a:t>Када ученици израђују пројекат, истражују и траже решење проблема, код њих се развија схватање кључних научних принципа и концепата</a:t>
            </a:r>
            <a:r>
              <a:rPr lang="sr-Cyrl-CS" sz="2000" b="0" dirty="0" smtClean="0"/>
              <a:t>;</a:t>
            </a:r>
          </a:p>
          <a:p>
            <a:pPr marL="0" indent="0">
              <a:buFont typeface="Arial" pitchFamily="34" charset="0"/>
              <a:buChar char="•"/>
            </a:pPr>
            <a:r>
              <a:rPr lang="sr-Cyrl-BA" sz="2000" b="0" dirty="0" smtClean="0"/>
              <a:t>Такво учење, такође, ставља ученика у реалистично, контекстуализовано окружење за решење проблема</a:t>
            </a:r>
            <a:r>
              <a:rPr lang="sr-Cyrl-CS" sz="2000" b="0" dirty="0" smtClean="0"/>
              <a:t>;</a:t>
            </a:r>
          </a:p>
          <a:p>
            <a:pPr marL="0" indent="0">
              <a:buFont typeface="Arial" pitchFamily="34" charset="0"/>
              <a:buChar char="•"/>
            </a:pPr>
            <a:r>
              <a:rPr lang="sr-Cyrl-BA" sz="2000" b="0" dirty="0" smtClean="0"/>
              <a:t>Пројекат може, у том смислу, да буде мост између појава у учионици и искуства реалног живота</a:t>
            </a:r>
            <a:r>
              <a:rPr lang="sr-Cyrl-CS" sz="2000" b="0" dirty="0" smtClean="0"/>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dirty="0" smtClean="0"/>
              <a:t>Задатак 1</a:t>
            </a:r>
            <a:endParaRPr lang="sr-Latn-CS" dirty="0"/>
          </a:p>
        </p:txBody>
      </p:sp>
      <p:sp>
        <p:nvSpPr>
          <p:cNvPr id="3" name="Content Placeholder 2"/>
          <p:cNvSpPr>
            <a:spLocks noGrp="1"/>
          </p:cNvSpPr>
          <p:nvPr>
            <p:ph idx="1"/>
          </p:nvPr>
        </p:nvSpPr>
        <p:spPr/>
        <p:txBody>
          <a:bodyPr anchor="ctr">
            <a:normAutofit/>
          </a:bodyPr>
          <a:lstStyle/>
          <a:p>
            <a:pPr marL="0" indent="0"/>
            <a:r>
              <a:rPr lang="sr-Cyrl-CS" sz="2800" dirty="0" smtClean="0"/>
              <a:t>Прочитајте четири сценарија у којима су приказана четири модела наставе и одговорите на питање :„Шта јесте, а шта није пројектни модел наставе?“</a:t>
            </a:r>
            <a:endParaRPr lang="sr-Latn-C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latin typeface="Cambria" pitchFamily="18" charset="0"/>
              </a:rPr>
              <a:t>Сценарио 1: читање</a:t>
            </a:r>
            <a:endParaRPr lang="en-US" dirty="0">
              <a:latin typeface="Cambria" pitchFamily="18" charset="0"/>
            </a:endParaRPr>
          </a:p>
        </p:txBody>
      </p:sp>
      <p:sp>
        <p:nvSpPr>
          <p:cNvPr id="3" name="Content Placeholder 2"/>
          <p:cNvSpPr>
            <a:spLocks noGrp="1"/>
          </p:cNvSpPr>
          <p:nvPr>
            <p:ph idx="1"/>
          </p:nvPr>
        </p:nvSpPr>
        <p:spPr/>
        <p:txBody>
          <a:bodyPr>
            <a:normAutofit/>
          </a:bodyPr>
          <a:lstStyle/>
          <a:p>
            <a:r>
              <a:rPr lang="sr-Cyrl-CS" sz="2400" b="0" dirty="0" smtClean="0">
                <a:latin typeface="Cambria" pitchFamily="18" charset="0"/>
              </a:rPr>
              <a:t>Коментар: Звучи вам познато? Читање је важан део наставе и учења. Међутим, наставници се често првенствено усмеравају на речи и чињенице у тексту, пре него што користе материјале за читање који ће помоћи ученицима да разумеју неки садржај. Иако је читање важна стратегија учења, наставници би требало да избегавају да га користе као замену за разумевање и практичну примену знања. </a:t>
            </a:r>
            <a:endParaRPr lang="en-US" sz="2400" b="0" dirty="0">
              <a:latin typeface="Cambria"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1366</TotalTime>
  <Words>875</Words>
  <Application>Microsoft Office PowerPoint</Application>
  <PresentationFormat>On-screen Show (4:3)</PresentationFormat>
  <Paragraphs>53</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Angles</vt:lpstr>
      <vt:lpstr>ПРОЈЕКТНИ МОДЕЛ НАСТАВЕ </vt:lpstr>
      <vt:lpstr>Зашто примењивати пројектни модел наставе?</vt:lpstr>
      <vt:lpstr>Зашто примењивати пројектни модел наставе?</vt:lpstr>
      <vt:lpstr>Зашто пројектни модел наставе?</vt:lpstr>
      <vt:lpstr>Зашто пројектни модел наставе?</vt:lpstr>
      <vt:lpstr>Зашто пројектни модел наставе?</vt:lpstr>
      <vt:lpstr>Зашто пројектни модел наставе?</vt:lpstr>
      <vt:lpstr>Задатак 1</vt:lpstr>
      <vt:lpstr>Сценарио 1: читање</vt:lpstr>
      <vt:lpstr>Сценарио 2: Директна настава</vt:lpstr>
      <vt:lpstr>Сценарио 3: Практичне активности</vt:lpstr>
      <vt:lpstr>Сценарио 4:Пројектна настава</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Програм педагошко-психолошко-методичког образовања наставника</dc:title>
  <dc:creator>iwan_ilic</dc:creator>
  <cp:lastModifiedBy>DPS 1</cp:lastModifiedBy>
  <cp:revision>134</cp:revision>
  <dcterms:created xsi:type="dcterms:W3CDTF">2006-08-16T00:00:00Z</dcterms:created>
  <dcterms:modified xsi:type="dcterms:W3CDTF">2017-11-30T09:41:41Z</dcterms:modified>
</cp:coreProperties>
</file>