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71" r:id="rId5"/>
    <p:sldId id="275" r:id="rId6"/>
    <p:sldId id="258" r:id="rId7"/>
    <p:sldId id="259" r:id="rId8"/>
    <p:sldId id="277" r:id="rId9"/>
    <p:sldId id="278" r:id="rId10"/>
    <p:sldId id="272" r:id="rId11"/>
    <p:sldId id="273" r:id="rId12"/>
    <p:sldId id="282" r:id="rId13"/>
    <p:sldId id="283" r:id="rId14"/>
    <p:sldId id="261" r:id="rId15"/>
    <p:sldId id="267" r:id="rId16"/>
    <p:sldId id="264" r:id="rId17"/>
    <p:sldId id="279" r:id="rId18"/>
    <p:sldId id="280" r:id="rId19"/>
    <p:sldId id="281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3510DF-B755-491F-9C37-D545C78A6FA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EE3F34-4A4E-419F-9CFA-0C6680AEE4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200" dirty="0" smtClean="0">
                <a:solidFill>
                  <a:schemeClr val="tx1"/>
                </a:solidFill>
              </a:rPr>
              <a:t/>
            </a:r>
            <a:br>
              <a:rPr lang="sr-Cyrl-CS" sz="3200" dirty="0" smtClean="0">
                <a:solidFill>
                  <a:schemeClr val="tx1"/>
                </a:solidFill>
              </a:rPr>
            </a:br>
            <a:r>
              <a:rPr lang="sr-Cyrl-CS" sz="3200" dirty="0" smtClean="0">
                <a:solidFill>
                  <a:schemeClr val="tx1"/>
                </a:solidFill>
              </a:rPr>
              <a:t>Индивидуализација у настави – израда, праћење и вредновање ИОП-а</a:t>
            </a:r>
            <a:br>
              <a:rPr lang="sr-Cyrl-CS" sz="3200" dirty="0" smtClean="0">
                <a:solidFill>
                  <a:schemeClr val="tx1"/>
                </a:solidFill>
              </a:rPr>
            </a:br>
            <a:r>
              <a:rPr lang="sr-Cyrl-CS" sz="3200" dirty="0">
                <a:solidFill>
                  <a:schemeClr val="tx1"/>
                </a:solidFill>
              </a:rPr>
              <a:t/>
            </a:r>
            <a:br>
              <a:rPr lang="sr-Cyrl-CS" sz="3200" dirty="0">
                <a:solidFill>
                  <a:schemeClr val="tx1"/>
                </a:solidFill>
              </a:rPr>
            </a:br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6950" y="5140171"/>
            <a:ext cx="6400800" cy="1752600"/>
          </a:xfrm>
        </p:spPr>
        <p:txBody>
          <a:bodyPr/>
          <a:lstStyle/>
          <a:p>
            <a:pPr algn="r"/>
            <a:endParaRPr lang="sr-Cyrl-CS" dirty="0" smtClean="0"/>
          </a:p>
          <a:p>
            <a:pPr algn="r"/>
            <a:endParaRPr lang="sr-Cyrl-CS" sz="2000" b="0" dirty="0" smtClean="0">
              <a:solidFill>
                <a:schemeClr val="tx1"/>
              </a:solidFill>
            </a:endParaRPr>
          </a:p>
          <a:p>
            <a:pPr algn="r"/>
            <a:r>
              <a:rPr lang="sr-Cyrl-CS" sz="2000" b="0" dirty="0" smtClean="0">
                <a:solidFill>
                  <a:schemeClr val="tx1"/>
                </a:solidFill>
              </a:rPr>
              <a:t>Анђела </a:t>
            </a:r>
            <a:r>
              <a:rPr lang="sr-Cyrl-CS" sz="2000" b="0" dirty="0" smtClean="0">
                <a:solidFill>
                  <a:schemeClr val="tx1"/>
                </a:solidFill>
              </a:rPr>
              <a:t>Ристић, </a:t>
            </a:r>
            <a:r>
              <a:rPr lang="sr-Cyrl-CS" sz="2000" b="0" dirty="0" smtClean="0">
                <a:solidFill>
                  <a:schemeClr val="tx1"/>
                </a:solidFill>
              </a:rPr>
              <a:t>педагог</a:t>
            </a:r>
            <a:endParaRPr lang="sr-Cyrl-CS" sz="2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	</a:t>
            </a:r>
            <a:r>
              <a:rPr lang="sr-Cyrl-CS" dirty="0"/>
              <a:t> </a:t>
            </a:r>
            <a:r>
              <a:rPr lang="sr-Cyrl-CS" dirty="0" smtClean="0"/>
              <a:t>      </a:t>
            </a:r>
            <a:r>
              <a:rPr lang="en-US" dirty="0" smtClean="0"/>
              <a:t>         </a:t>
            </a:r>
            <a:r>
              <a:rPr lang="sr-Cyrl-CS" b="1" dirty="0" smtClean="0">
                <a:solidFill>
                  <a:schemeClr val="tx1"/>
                </a:solidFill>
              </a:rPr>
              <a:t>Питање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800" dirty="0"/>
              <a:t>Које су основне разлике између ИОП-а 1 и ИОП-а 2?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1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Основне разлике између ИОП-а 1 и ИОП-а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Разлике у самом називу ИОП са прилагођеним програмом (ИОП 1) / ИОП са измењеним програмом (ИОП 2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 ИОП- у 1 прилагођавамо, али не мењамо стандарде</a:t>
            </a:r>
          </a:p>
          <a:p>
            <a:r>
              <a:rPr lang="ru-RU" dirty="0" smtClean="0"/>
              <a:t>У ИОП-у 2 прилагођавамо и мењамо стандарде</a:t>
            </a:r>
            <a:endParaRPr lang="ru-RU" dirty="0"/>
          </a:p>
          <a:p>
            <a:r>
              <a:rPr lang="ru-RU" dirty="0"/>
              <a:t>Разлике у потребној </a:t>
            </a:r>
            <a:r>
              <a:rPr lang="ru-RU" dirty="0" smtClean="0"/>
              <a:t>документацији: </a:t>
            </a:r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/>
              <a:t>ИОП 1 потребна је само сагласност родитеља док за ИОП 2 потребна је и сагласност родитеља и решење ИРК-е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prstClr val="black"/>
                </a:solidFill>
              </a:rPr>
              <a:t>		Писање </a:t>
            </a:r>
            <a:r>
              <a:rPr lang="sr-Cyrl-CS" b="1" dirty="0">
                <a:solidFill>
                  <a:prstClr val="black"/>
                </a:solidFill>
              </a:rPr>
              <a:t>ИОП-а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Предмет/област 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Циљ (очекивана промена) </a:t>
            </a:r>
            <a:r>
              <a:rPr lang="ru-RU" dirty="0">
                <a:solidFill>
                  <a:prstClr val="black"/>
                </a:solidFill>
              </a:rPr>
              <a:t>– конкретна знања и вештине којима ће ученик овладати у датом периоду 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Укупно трајање -</a:t>
            </a:r>
            <a:r>
              <a:rPr lang="ru-RU" dirty="0">
                <a:solidFill>
                  <a:prstClr val="black"/>
                </a:solidFill>
              </a:rPr>
              <a:t>обично 3-6 месеци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Кораци/активности (како доћи до жељене промене)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Реализатори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Учесталост и трајање</a:t>
            </a:r>
          </a:p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Исход/очекивана поромена и како ће се она проценити </a:t>
            </a:r>
            <a:r>
              <a:rPr lang="ru-RU" dirty="0">
                <a:solidFill>
                  <a:prstClr val="black"/>
                </a:solidFill>
              </a:rPr>
              <a:t>– шта ученик треба да уради, под којим условима, за које време</a:t>
            </a:r>
            <a:endParaRPr lang="ru-RU" b="1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ru-RU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prstClr val="black"/>
                </a:solidFill>
              </a:rPr>
              <a:t>    Одређивање </a:t>
            </a:r>
            <a:r>
              <a:rPr lang="sr-Cyrl-CS" b="1" dirty="0">
                <a:solidFill>
                  <a:prstClr val="black"/>
                </a:solidFill>
              </a:rPr>
              <a:t>циљева у ИОП-у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sr-Cyrl-CS" dirty="0">
                <a:solidFill>
                  <a:prstClr val="black"/>
                </a:solidFill>
              </a:rPr>
              <a:t>Конкретан - написан јасним, недвосмисленим језиком</a:t>
            </a:r>
          </a:p>
          <a:p>
            <a:pPr lvl="0">
              <a:buClr>
                <a:srgbClr val="FE8637"/>
              </a:buClr>
            </a:pPr>
            <a:r>
              <a:rPr lang="sr-Cyrl-CS" dirty="0">
                <a:solidFill>
                  <a:prstClr val="black"/>
                </a:solidFill>
              </a:rPr>
              <a:t>Мерљив - омогућава оцењивање и вредновање успеха ученика</a:t>
            </a:r>
          </a:p>
          <a:p>
            <a:pPr lvl="0">
              <a:buClr>
                <a:srgbClr val="FE8637"/>
              </a:buClr>
            </a:pPr>
            <a:r>
              <a:rPr lang="sr-Cyrl-CS" dirty="0">
                <a:solidFill>
                  <a:prstClr val="black"/>
                </a:solidFill>
              </a:rPr>
              <a:t>Остварљив – реалан за ученика и написан у смислу онога што ученик треба да уради</a:t>
            </a:r>
          </a:p>
          <a:p>
            <a:pPr lvl="0">
              <a:buClr>
                <a:srgbClr val="FE8637"/>
              </a:buClr>
            </a:pPr>
            <a:r>
              <a:rPr lang="sr-Cyrl-CS" dirty="0">
                <a:solidFill>
                  <a:prstClr val="black"/>
                </a:solidFill>
              </a:rPr>
              <a:t>Реалан и релевантан – значајан и остварив за ученика, фокусиран на позитивне и остварљиве промене</a:t>
            </a:r>
          </a:p>
          <a:p>
            <a:pPr lvl="0">
              <a:buClr>
                <a:srgbClr val="FE8637"/>
              </a:buClr>
            </a:pPr>
            <a:r>
              <a:rPr lang="sr-Cyrl-CS" dirty="0">
                <a:solidFill>
                  <a:prstClr val="black"/>
                </a:solidFill>
              </a:rPr>
              <a:t>Временски ограничен – остварљив у одређеном периоду (месец, полугодиште)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b="1" dirty="0" smtClean="0">
                <a:solidFill>
                  <a:schemeClr val="tx1"/>
                </a:solidFill>
              </a:rPr>
              <a:t>ИОП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Доноси се након примењене и ревидиране </a:t>
            </a:r>
            <a:r>
              <a:rPr lang="ru-RU" dirty="0" smtClean="0"/>
              <a:t>индивидуализације</a:t>
            </a:r>
          </a:p>
          <a:p>
            <a:r>
              <a:rPr lang="sr-Cyrl-CS" dirty="0" smtClean="0"/>
              <a:t>Прилагођавање простора, услова, метода рада, уџбеника и наставних средстава, активности и њиховог распореда</a:t>
            </a:r>
          </a:p>
          <a:p>
            <a:r>
              <a:rPr lang="sr-Cyrl-CS" dirty="0" smtClean="0"/>
              <a:t>Одређвање дугорочног циља (шта радимо)</a:t>
            </a:r>
          </a:p>
          <a:p>
            <a:r>
              <a:rPr lang="sr-Cyrl-CS" dirty="0" smtClean="0"/>
              <a:t>Исписивање </a:t>
            </a:r>
          </a:p>
          <a:p>
            <a:pPr marL="0" indent="0">
              <a:buNone/>
            </a:pPr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sr-Cyrl-CS" b="1" dirty="0" smtClean="0">
                <a:solidFill>
                  <a:schemeClr val="tx1"/>
                </a:solidFill>
              </a:rPr>
              <a:t>ИОП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Доноси се након примењеног и ревидираног ИОП-а 1</a:t>
            </a:r>
          </a:p>
          <a:p>
            <a:r>
              <a:rPr lang="sr-Cyrl-CS" dirty="0" smtClean="0"/>
              <a:t>Прилагођавање простора, услова у којима се учи, метода рада, уџбеника, наставних средстава, активности и њиховог  распореда</a:t>
            </a:r>
          </a:p>
          <a:p>
            <a:pPr marL="0" indent="0">
              <a:buNone/>
            </a:pPr>
            <a:r>
              <a:rPr lang="sr-Cyrl-CS" sz="2400" dirty="0" smtClean="0">
                <a:solidFill>
                  <a:schemeClr val="tx1"/>
                </a:solidFill>
              </a:rPr>
              <a:t>			+  </a:t>
            </a:r>
          </a:p>
          <a:p>
            <a:pPr marL="0" indent="0" algn="ctr">
              <a:buNone/>
            </a:pPr>
            <a:r>
              <a:rPr lang="sr-Cyrl-CS" sz="2400" dirty="0" smtClean="0">
                <a:solidFill>
                  <a:schemeClr val="tx1"/>
                </a:solidFill>
              </a:rPr>
              <a:t>  </a:t>
            </a:r>
            <a:r>
              <a:rPr lang="sr-Cyrl-CS" sz="2400" b="1" dirty="0" smtClean="0">
                <a:solidFill>
                  <a:schemeClr val="tx1"/>
                </a:solidFill>
              </a:rPr>
              <a:t>Измена општих исхода образовања, посебних   стандарда постигнућа</a:t>
            </a:r>
            <a:r>
              <a:rPr lang="sr-Cyrl-CS" sz="2400" dirty="0" smtClean="0">
                <a:solidFill>
                  <a:schemeClr val="tx1"/>
                </a:solidFill>
              </a:rPr>
              <a:t> у односу на прописане и измена садржаја за један или више предмета</a:t>
            </a:r>
          </a:p>
          <a:p>
            <a:pPr marL="0" indent="0" algn="ctr">
              <a:buNone/>
            </a:pPr>
            <a:r>
              <a:rPr lang="ru-RU" dirty="0" smtClean="0"/>
              <a:t>Стандарди </a:t>
            </a:r>
            <a:r>
              <a:rPr lang="ru-RU" dirty="0"/>
              <a:t>постигнућа – образовни стандарди за крај првог циклуса обавезног образовања и </a:t>
            </a:r>
            <a:r>
              <a:rPr lang="ru-RU" dirty="0" smtClean="0"/>
              <a:t>васпитања (1-4. разреда)</a:t>
            </a:r>
          </a:p>
          <a:p>
            <a:pPr marL="0" indent="0" algn="ctr">
              <a:buNone/>
            </a:pPr>
            <a:r>
              <a:rPr lang="ru-RU" dirty="0"/>
              <a:t>Образовни стандарди за крај обавезног </a:t>
            </a:r>
            <a:r>
              <a:rPr lang="ru-RU" dirty="0" smtClean="0"/>
              <a:t>образовања (5-8. разреда)</a:t>
            </a:r>
            <a:endParaRPr lang="sr-Cyrl-CS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30201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Оцењивање ученика приликом индивидуализације у настави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sr-Cyrl-CS" b="1" dirty="0" smtClean="0"/>
              <a:t>Прилагођавање (индивидуализација) </a:t>
            </a:r>
            <a:r>
              <a:rPr lang="sr-Cyrl-CS" dirty="0" smtClean="0"/>
              <a:t>– оцењивање је у </a:t>
            </a:r>
            <a:r>
              <a:rPr lang="ru-RU" dirty="0" smtClean="0"/>
              <a:t>односу </a:t>
            </a:r>
            <a:r>
              <a:rPr lang="ru-RU" dirty="0"/>
              <a:t>на </a:t>
            </a:r>
            <a:r>
              <a:rPr lang="ru-RU" dirty="0" smtClean="0"/>
              <a:t>прописане стандарде</a:t>
            </a:r>
            <a:r>
              <a:rPr lang="ru-RU" dirty="0"/>
              <a:t>. Једина разлика може бити у начину испитивања и провере знања. Приликом оцењивања ученика који се образују по индивидуализованом начину рада, треба избегавати оцену 1</a:t>
            </a:r>
            <a:r>
              <a:rPr lang="ru-RU" dirty="0" smtClean="0"/>
              <a:t>.</a:t>
            </a:r>
            <a:endParaRPr lang="sr-Cyrl-CS" dirty="0" smtClean="0"/>
          </a:p>
          <a:p>
            <a:r>
              <a:rPr lang="sr-Cyrl-CS" b="1" dirty="0" smtClean="0"/>
              <a:t>ИОП са прилагођеним програмом (ИОП 1) </a:t>
            </a:r>
            <a:r>
              <a:rPr lang="sr-Cyrl-CS" dirty="0" smtClean="0"/>
              <a:t> – </a:t>
            </a:r>
            <a:r>
              <a:rPr lang="ru-RU" dirty="0"/>
              <a:t>Оцењивање се врши у односу </a:t>
            </a:r>
            <a:r>
              <a:rPr lang="ru-RU" b="1" dirty="0"/>
              <a:t>на </a:t>
            </a:r>
            <a:r>
              <a:rPr lang="ru-RU" b="1" dirty="0" smtClean="0"/>
              <a:t>прописане </a:t>
            </a:r>
            <a:r>
              <a:rPr lang="ru-RU" b="1" dirty="0"/>
              <a:t>стандарде и </a:t>
            </a:r>
            <a:r>
              <a:rPr lang="ru-RU" b="1" dirty="0" smtClean="0"/>
              <a:t>очекиване </a:t>
            </a:r>
            <a:r>
              <a:rPr lang="ru-RU" b="1" dirty="0"/>
              <a:t>исходе у </a:t>
            </a:r>
            <a:r>
              <a:rPr lang="ru-RU" b="1" dirty="0" smtClean="0"/>
              <a:t>ИОП-у</a:t>
            </a:r>
            <a:r>
              <a:rPr lang="ru-RU" dirty="0" smtClean="0"/>
              <a:t>. За </a:t>
            </a:r>
            <a:r>
              <a:rPr lang="ru-RU" dirty="0"/>
              <a:t>ученике који се образују по ИОП-у 1, није потребно то посебно евидентирати у јавним исправа ученика нити у матичној књизи, као ни у ђачкој књижици. </a:t>
            </a:r>
            <a:endParaRPr lang="sr-Cyrl-CS" dirty="0" smtClean="0"/>
          </a:p>
          <a:p>
            <a:r>
              <a:rPr lang="sr-Cyrl-CS" b="1" dirty="0" smtClean="0"/>
              <a:t>ИОП са измењеним програмом (ИОП 2) </a:t>
            </a:r>
            <a:r>
              <a:rPr lang="sr-Cyrl-CS" dirty="0" smtClean="0"/>
              <a:t>– </a:t>
            </a:r>
            <a:r>
              <a:rPr lang="ru-RU" dirty="0"/>
              <a:t>Оцењивање се врши у односу на </a:t>
            </a:r>
            <a:r>
              <a:rPr lang="ru-RU" dirty="0" smtClean="0"/>
              <a:t>измењене стандарде </a:t>
            </a:r>
            <a:r>
              <a:rPr lang="ru-RU" dirty="0"/>
              <a:t>и </a:t>
            </a:r>
            <a:r>
              <a:rPr lang="ru-RU" dirty="0" smtClean="0"/>
              <a:t>очекиване </a:t>
            </a:r>
            <a:r>
              <a:rPr lang="ru-RU" dirty="0"/>
              <a:t>исходе у ИОП-у.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Исход може бити у највећој мери :</a:t>
            </a:r>
          </a:p>
          <a:p>
            <a:r>
              <a:rPr lang="ru-RU" dirty="0" smtClean="0"/>
              <a:t>- у </a:t>
            </a:r>
            <a:r>
              <a:rPr lang="ru-RU" dirty="0"/>
              <a:t>потпуности остварен – оцена 4 или 5</a:t>
            </a:r>
          </a:p>
          <a:p>
            <a:r>
              <a:rPr lang="ru-RU" dirty="0"/>
              <a:t>- делимично остварен – оцена 2 или 3</a:t>
            </a:r>
          </a:p>
          <a:p>
            <a:r>
              <a:rPr lang="ru-RU" dirty="0"/>
              <a:t>- неостварен – не даје се оцена 1, већ се ревидирају исходи</a:t>
            </a:r>
          </a:p>
          <a:p>
            <a:endParaRPr lang="ru-RU" dirty="0"/>
          </a:p>
          <a:p>
            <a:r>
              <a:rPr lang="ru-RU" dirty="0"/>
              <a:t>За ученике који се образују по ИОП-у 2, </a:t>
            </a:r>
            <a:r>
              <a:rPr lang="ru-RU" dirty="0" smtClean="0"/>
              <a:t>препоручује </a:t>
            </a:r>
            <a:r>
              <a:rPr lang="ru-RU" dirty="0"/>
              <a:t>се да се у ђачкoj </a:t>
            </a:r>
            <a:r>
              <a:rPr lang="ru-RU" dirty="0" smtClean="0"/>
              <a:t>књижици </a:t>
            </a:r>
            <a:r>
              <a:rPr lang="ru-RU" dirty="0"/>
              <a:t>у рубрици “Напомена” за завршни разред пише</a:t>
            </a:r>
            <a:r>
              <a:rPr lang="ru-RU" dirty="0" smtClean="0"/>
              <a:t>:“</a:t>
            </a:r>
            <a:r>
              <a:rPr lang="ru-RU" dirty="0"/>
              <a:t>Ученик је у складу са чланом 77. ЗОСОВ-а (“Сл. Гласник РС” 72/09, 52/11, 55/13) савладао следеће </a:t>
            </a:r>
            <a:r>
              <a:rPr lang="ru-RU" dirty="0" smtClean="0"/>
              <a:t>предмете по ИОП-у 2... (набројати предмете)</a:t>
            </a:r>
            <a:endParaRPr lang="sr-Cyrl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Припреме за завршни испит ученика који похађа по ИОП-у 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Школа је дужна да Школској управи пошаље податке о броју ученика за које је потребно прилагођавање (Образац 2 у Прилогу) и да изради план за планирање, организовање и спровођење завршног испита</a:t>
            </a:r>
          </a:p>
          <a:p>
            <a:r>
              <a:rPr lang="ru-RU" dirty="0"/>
              <a:t>Припремна настава према потребама ученика и процени наставника</a:t>
            </a:r>
          </a:p>
          <a:p>
            <a:r>
              <a:rPr lang="ru-RU" dirty="0"/>
              <a:t>ИОП тим припрема тестове</a:t>
            </a:r>
          </a:p>
          <a:p>
            <a:r>
              <a:rPr lang="ru-RU" dirty="0"/>
              <a:t>Тестове потписују чланови ИОП тима</a:t>
            </a:r>
          </a:p>
          <a:p>
            <a:r>
              <a:rPr lang="ru-RU" dirty="0"/>
              <a:t>Као и за остале ученике, и ови тестови треба да имају 25% задатака који су за ученика непознати и 25% задатака са делимично измењеним подацима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Припреме за завршни испит ученика који похађа по ИОп-у 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Ученици са сметњама у развоју полажу завршни испит у складу са својим могућностима</a:t>
            </a:r>
          </a:p>
          <a:p>
            <a:r>
              <a:rPr lang="ru-RU" dirty="0"/>
              <a:t>Прилагођавање услова и садржаја завршног испита врши се према ИОП-у</a:t>
            </a:r>
          </a:p>
          <a:p>
            <a:r>
              <a:rPr lang="ru-RU" dirty="0"/>
              <a:t>Време за полагање завршног испита може бити продужено или распоређено на краће интервале за рад уколико је у интересу ученика</a:t>
            </a:r>
          </a:p>
          <a:p>
            <a:r>
              <a:rPr lang="ru-RU" dirty="0"/>
              <a:t>ИОП тим одређује да ли је потребно да ученик  полаже у другој просторији или не</a:t>
            </a:r>
          </a:p>
          <a:p>
            <a:r>
              <a:rPr lang="ru-RU" dirty="0"/>
              <a:t>ИОП тим одређује врсту подршке током полагања (да ли ће ученик имати асистента или не или ће дежурни наставник да помаже)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chemeClr val="tx1"/>
                </a:solidFill>
              </a:rPr>
              <a:t>  Препоруке </a:t>
            </a:r>
            <a:r>
              <a:rPr lang="sr-Cyrl-CS" b="1" dirty="0">
                <a:solidFill>
                  <a:schemeClr val="tx1"/>
                </a:solidFill>
              </a:rPr>
              <a:t>за креирање тестова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 припреми тестова руководимо се циљевима и исходима ИОП-а, као и задацима из збирке за полагање завршног испита</a:t>
            </a:r>
          </a:p>
          <a:p>
            <a:r>
              <a:rPr lang="ru-RU" dirty="0"/>
              <a:t>Тестови не морају имати 20 задатака, број задатака зависиће од циљева, очекиваних исхода, сложености питања и композиције теста</a:t>
            </a:r>
          </a:p>
          <a:p>
            <a:r>
              <a:rPr lang="ru-RU" dirty="0"/>
              <a:t>Захтеви задатака теста могу бити представљени у облику питања, недовршене реченице, алтернативног одговора, слике итд.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       </a:t>
            </a:r>
            <a:r>
              <a:rPr lang="sr-Cyrl-CS" sz="2400" b="1" dirty="0" smtClean="0">
                <a:solidFill>
                  <a:schemeClr val="tx1"/>
                </a:solidFill>
              </a:rPr>
              <a:t>Потреба </a:t>
            </a:r>
            <a:r>
              <a:rPr lang="sr-Cyrl-CS" sz="2400" b="1" dirty="0">
                <a:solidFill>
                  <a:schemeClr val="tx1"/>
                </a:solidFill>
              </a:rPr>
              <a:t>за индивидуализацијом у настави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746760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Право на ИОП има ученик који има потребу за додатном подршком у образовању и васпитању због тешкоћа у приступању, укључивању, учествовању или напредовању у образовно-васпитном раду, ако те тешкоће утичу на остваривање општих исхода образовања и </a:t>
            </a:r>
            <a:r>
              <a:rPr lang="ru-RU" dirty="0" smtClean="0"/>
              <a:t>васпитања.</a:t>
            </a:r>
            <a:endParaRPr lang="sr-Cyrl-CS" dirty="0" smtClean="0"/>
          </a:p>
          <a:p>
            <a:r>
              <a:rPr lang="sr-Cyrl-CS" dirty="0" smtClean="0"/>
              <a:t>Недостизање очекиваних стандарда могуће је услед:</a:t>
            </a:r>
          </a:p>
          <a:p>
            <a:pPr marL="0" indent="0">
              <a:buNone/>
            </a:pPr>
            <a:r>
              <a:rPr lang="sr-Cyrl-CS" dirty="0" smtClean="0"/>
              <a:t>1. сметњи у развоју и инвалидитета </a:t>
            </a:r>
            <a:r>
              <a:rPr lang="ru-RU" dirty="0" smtClean="0"/>
              <a:t>(</a:t>
            </a:r>
            <a:r>
              <a:rPr lang="ru-RU" dirty="0"/>
              <a:t>телесне, моторичке, чулне, интелектуалне или вишеструке сметње)</a:t>
            </a:r>
            <a:r>
              <a:rPr lang="sr-Cyrl-CS" dirty="0" smtClean="0"/>
              <a:t>;</a:t>
            </a:r>
          </a:p>
          <a:p>
            <a:pPr marL="0" indent="0">
              <a:buNone/>
            </a:pPr>
            <a:r>
              <a:rPr lang="sr-Cyrl-CS" dirty="0" smtClean="0"/>
              <a:t>2. недовољног познавања језика;</a:t>
            </a:r>
          </a:p>
          <a:p>
            <a:pPr marL="0" indent="0">
              <a:buNone/>
            </a:pPr>
            <a:r>
              <a:rPr lang="sr-Cyrl-CS" dirty="0" smtClean="0"/>
              <a:t>3. сиромаштва, занемаривања, злостављања </a:t>
            </a:r>
            <a:r>
              <a:rPr lang="ru-RU" dirty="0"/>
              <a:t>потиче, односно живи у социјално нестимулативној средини (социјално, економски, културно, језички сиромашној средини или дуготрајно борави у здравственој, односно социјалној установи</a:t>
            </a:r>
            <a:r>
              <a:rPr lang="ru-RU" dirty="0" smtClean="0"/>
              <a:t>);</a:t>
            </a: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4. емоционалних проблема (ансиозност, депресија, траума услед стресног догађаја који утичу негативно на концентрацију и пажњу);</a:t>
            </a:r>
          </a:p>
          <a:p>
            <a:pPr marL="0" indent="0">
              <a:buNone/>
            </a:pPr>
            <a:r>
              <a:rPr lang="sr-Cyrl-CS" dirty="0" smtClean="0"/>
              <a:t>5. поремећаја у понашању;</a:t>
            </a:r>
          </a:p>
          <a:p>
            <a:pPr marL="0" indent="0">
              <a:buNone/>
            </a:pPr>
            <a:r>
              <a:rPr lang="sr-Cyrl-CS" dirty="0" smtClean="0"/>
              <a:t>6. теже уочљивих специфичних тешкоћа у учењу (дислексија, дисграфија, дискалкулија, диспраксија, хиперактивности итд.)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7467600" cy="1143000"/>
          </a:xfrm>
        </p:spPr>
        <p:txBody>
          <a:bodyPr>
            <a:normAutofit/>
          </a:bodyPr>
          <a:lstStyle/>
          <a:p>
            <a:r>
              <a:rPr lang="sr-Cyrl-CS" sz="3200" b="1" dirty="0" smtClean="0">
                <a:solidFill>
                  <a:schemeClr val="tx1"/>
                </a:solidFill>
              </a:rPr>
              <a:t>		Хвала на пажњи ! : )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3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07720"/>
          </a:xfrm>
        </p:spPr>
        <p:txBody>
          <a:bodyPr>
            <a:noAutofit/>
          </a:bodyPr>
          <a:lstStyle/>
          <a:p>
            <a:pPr algn="ctr"/>
            <a:r>
              <a:rPr lang="sr-Cyrl-CS" sz="2400" b="1" dirty="0" smtClean="0">
                <a:solidFill>
                  <a:schemeClr val="tx1"/>
                </a:solidFill>
              </a:rPr>
              <a:t>Најчешће специфичне тешкоће у учењу које се могу уочити у настави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800" dirty="0" smtClean="0"/>
              <a:t>Дислексија: проблеми у читању, писању и говору</a:t>
            </a:r>
            <a:r>
              <a:rPr lang="en-US" sz="1800" dirty="0"/>
              <a:t>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Дискалкулија: тешкоће у учењу математике, рачунању времена и коришћењу новца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Дисграфија: тешкоће у писању, организацији писане комуникације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Диспраксија: тешкоће у развоју фине моторике, кординације око-рука, равнотежи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Хиперактивност и дефицит пажње: тешкоће у фокусираности и трајању пажње, самоконтроли понашања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</a:t>
            </a:r>
          </a:p>
          <a:p>
            <a:pPr marL="0" indent="0" algn="just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Чим уочимо да ученик не остварује основни ниво стандарда потребно је утврдити разлог неуспеха и обавестити педагошку службу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Ове </a:t>
            </a:r>
            <a:r>
              <a:rPr lang="ru-RU" dirty="0"/>
              <a:t>године, у оквиру нашег Развојног плана ОБРАЗОВНА ПОСТИГНУЋА УЧЕНИКА </a:t>
            </a:r>
            <a:r>
              <a:rPr lang="sr-Cyrl-CS" dirty="0" smtClean="0"/>
              <a:t>представљају</a:t>
            </a:r>
            <a:r>
              <a:rPr lang="ru-RU" dirty="0" smtClean="0"/>
              <a:t> приоритетну </a:t>
            </a:r>
            <a:r>
              <a:rPr lang="ru-RU" dirty="0"/>
              <a:t>област самовредновања рада школе, зато треба водити рачуна нарочито у случају </a:t>
            </a:r>
            <a:r>
              <a:rPr lang="ru-RU" dirty="0" smtClean="0"/>
              <a:t>када имамо ученике који из неколико предмета имају слабу оцену</a:t>
            </a:r>
            <a:r>
              <a:rPr lang="en-US" dirty="0" smtClean="0"/>
              <a:t>, </a:t>
            </a:r>
            <a:r>
              <a:rPr lang="sr-Cyrl-CS" dirty="0" smtClean="0"/>
              <a:t>развијати стратегије за пружање подршке ученицима.</a:t>
            </a:r>
            <a:endParaRPr lang="ru-RU" dirty="0" smtClean="0"/>
          </a:p>
          <a:p>
            <a:r>
              <a:rPr lang="ru-RU" dirty="0" smtClean="0"/>
              <a:t>Инклузивно образовање подразумева стратегије пружања </a:t>
            </a:r>
            <a:r>
              <a:rPr lang="ru-RU" b="1" dirty="0" smtClean="0"/>
              <a:t>подршке ученицима који не остварују прописане стандарде</a:t>
            </a:r>
            <a:r>
              <a:rPr lang="ru-RU" dirty="0" smtClean="0"/>
              <a:t>, док се </a:t>
            </a:r>
            <a:r>
              <a:rPr lang="ru-RU" b="1" dirty="0" smtClean="0"/>
              <a:t>понављање разреда </a:t>
            </a:r>
            <a:r>
              <a:rPr lang="ru-RU" dirty="0" smtClean="0"/>
              <a:t>никако </a:t>
            </a:r>
            <a:r>
              <a:rPr lang="ru-RU" b="1" dirty="0" smtClean="0"/>
              <a:t>не препоручује </a:t>
            </a:r>
            <a:r>
              <a:rPr lang="ru-RU" dirty="0" smtClean="0"/>
              <a:t>(дете је у фокусу, његове способности, интересовања, а не наставни план и програм)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"/>
            <a:ext cx="7467600" cy="838200"/>
          </a:xfrm>
        </p:spPr>
        <p:txBody>
          <a:bodyPr>
            <a:normAutofit/>
          </a:bodyPr>
          <a:lstStyle/>
          <a:p>
            <a:r>
              <a:rPr lang="sr-Cyrl-CS" sz="2800" b="1" dirty="0" smtClean="0">
                <a:solidFill>
                  <a:prstClr val="black"/>
                </a:solidFill>
              </a:rPr>
              <a:t>   Индивидуализована </a:t>
            </a:r>
            <a:r>
              <a:rPr lang="sr-Cyrl-CS" sz="2800" b="1" dirty="0">
                <a:solidFill>
                  <a:prstClr val="black"/>
                </a:solidFill>
              </a:rPr>
              <a:t>настава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Задовољавање </a:t>
            </a:r>
            <a:r>
              <a:rPr lang="ru-RU" b="1" dirty="0"/>
              <a:t>индивидуалних потреба ученика </a:t>
            </a:r>
            <a:r>
              <a:rPr lang="ru-RU" dirty="0"/>
              <a:t>тако да се до максимума утиче на његово учење и </a:t>
            </a:r>
            <a:r>
              <a:rPr lang="ru-RU" dirty="0" smtClean="0"/>
              <a:t>развој</a:t>
            </a:r>
            <a:endParaRPr lang="ru-RU" dirty="0"/>
          </a:p>
          <a:p>
            <a:r>
              <a:rPr lang="sr-Cyrl-CS" dirty="0" smtClean="0"/>
              <a:t>Овакав модел наставе омогућава већи степен диференцијације међу ученицима онога </a:t>
            </a:r>
            <a:r>
              <a:rPr lang="sr-Cyrl-CS" b="1" dirty="0" smtClean="0"/>
              <a:t>шта уче</a:t>
            </a:r>
            <a:r>
              <a:rPr lang="sr-Cyrl-CS" dirty="0" smtClean="0"/>
              <a:t>, </a:t>
            </a:r>
            <a:r>
              <a:rPr lang="sr-Cyrl-CS" b="1" dirty="0" smtClean="0"/>
              <a:t>како уче</a:t>
            </a:r>
            <a:r>
              <a:rPr lang="sr-Cyrl-CS" dirty="0" smtClean="0"/>
              <a:t> и </a:t>
            </a:r>
            <a:r>
              <a:rPr lang="sr-Cyrl-CS" b="1" dirty="0" smtClean="0"/>
              <a:t>који материјал корист</a:t>
            </a:r>
            <a:r>
              <a:rPr lang="sr-Cyrl-CS" dirty="0" smtClean="0"/>
              <a:t>е у складу са својим могућностима, способностима и интересовањима.</a:t>
            </a:r>
          </a:p>
          <a:p>
            <a:r>
              <a:rPr lang="sr-Cyrl-CS" b="1" dirty="0" smtClean="0"/>
              <a:t>Облици индивидуализоване наставе </a:t>
            </a:r>
            <a:r>
              <a:rPr lang="sr-Cyrl-CS" dirty="0" smtClean="0"/>
              <a:t>(појашњења су дата у штампаном материјалу):</a:t>
            </a:r>
          </a:p>
          <a:p>
            <a:pPr>
              <a:buFontTx/>
              <a:buChar char="-"/>
            </a:pPr>
            <a:r>
              <a:rPr lang="sr-Cyrl-CS" dirty="0" smtClean="0"/>
              <a:t>Индивидуално планирана настава;</a:t>
            </a:r>
          </a:p>
          <a:p>
            <a:pPr>
              <a:buFontTx/>
              <a:buChar char="-"/>
            </a:pPr>
            <a:r>
              <a:rPr lang="sr-Cyrl-CS" dirty="0" smtClean="0"/>
              <a:t>Индивидуализована настава применом задатака на 3 и више нивоа сложености;</a:t>
            </a:r>
          </a:p>
          <a:p>
            <a:pPr>
              <a:buFontTx/>
              <a:buChar char="-"/>
            </a:pPr>
            <a:r>
              <a:rPr lang="sr-Cyrl-CS" dirty="0" smtClean="0"/>
              <a:t>Индивидуализована настава применом групног облика рада;</a:t>
            </a:r>
          </a:p>
          <a:p>
            <a:pPr>
              <a:buFontTx/>
              <a:buChar char="-"/>
            </a:pPr>
            <a:r>
              <a:rPr lang="sr-Cyrl-CS" dirty="0" smtClean="0"/>
              <a:t>Индивидуализована настава применом рачунарских образовних програма.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 индивидуализација у настави обухвата: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Прилагођавање простора и услова, тј. организације рада;</a:t>
            </a:r>
          </a:p>
          <a:p>
            <a:r>
              <a:rPr lang="sr-Cyrl-CS" dirty="0" smtClean="0"/>
              <a:t>Прилагођавање материјала и учила;</a:t>
            </a:r>
          </a:p>
          <a:p>
            <a:r>
              <a:rPr lang="sr-Cyrl-CS" dirty="0" smtClean="0"/>
              <a:t>Прилагођавање метода, техника и облика рада;</a:t>
            </a:r>
          </a:p>
          <a:p>
            <a:r>
              <a:rPr lang="sr-Cyrl-CS" dirty="0" smtClean="0"/>
              <a:t>Прилагођавање испитивања и оцењивања;</a:t>
            </a:r>
          </a:p>
          <a:p>
            <a:r>
              <a:rPr lang="sr-Cyrl-CS" dirty="0" smtClean="0"/>
              <a:t>Прилагођавање садржаја, исхода и стандарда постигнућа.   </a:t>
            </a:r>
          </a:p>
          <a:p>
            <a:pPr marL="0" indent="0">
              <a:buNone/>
            </a:pPr>
            <a:r>
              <a:rPr lang="sr-Cyrl-CS" dirty="0" smtClean="0"/>
              <a:t>Примере прилагођавања у настави можете погледати у штампаном материјалу.</a:t>
            </a:r>
          </a:p>
          <a:p>
            <a:endParaRPr lang="sr-Cyrl-CS" dirty="0"/>
          </a:p>
          <a:p>
            <a:pPr marL="0" indent="0">
              <a:buNone/>
            </a:pPr>
            <a:r>
              <a:rPr lang="sr-Cyrl-CS" dirty="0" smtClean="0"/>
              <a:t>   </a:t>
            </a: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35984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sr-Cyrl-CS" sz="2000" b="1" dirty="0" smtClean="0">
                <a:solidFill>
                  <a:schemeClr val="tx1"/>
                </a:solidFill>
              </a:rPr>
              <a:t>КОРАЦИ У СПРОВОЂЕЊУ ИНДИВИДУАЛИЗАЦИЈЕ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7467600" cy="4873752"/>
          </a:xfrm>
        </p:spPr>
        <p:txBody>
          <a:bodyPr>
            <a:noAutofit/>
          </a:bodyPr>
          <a:lstStyle/>
          <a:p>
            <a:r>
              <a:rPr lang="sr-Cyrl-CS" sz="1600" b="1" dirty="0" smtClean="0"/>
              <a:t>Прикупљање информација о ученику </a:t>
            </a:r>
            <a:r>
              <a:rPr lang="sr-Cyrl-CS" sz="1600" dirty="0" smtClean="0"/>
              <a:t>који има потешкоћа у праћењу наставе и не достиже основни ниво стандардеа (наставници дају своја запажања о напредовању ученика)</a:t>
            </a:r>
            <a:r>
              <a:rPr lang="ru-RU" sz="1600" dirty="0"/>
              <a:t> Процена потреба за пружањем додатне подршке врши се на основу захтева родитеља/старатеља и по службеној дужности – иницијативом образовне, здравствене или социјалне установе, уз сагласност родитеља/старатеља</a:t>
            </a:r>
            <a:endParaRPr lang="sr-Cyrl-CS" sz="1600" dirty="0" smtClean="0"/>
          </a:p>
          <a:p>
            <a:r>
              <a:rPr lang="sr-Cyrl-CS" sz="1600" b="1" dirty="0" smtClean="0"/>
              <a:t>Опис образовне ситуације</a:t>
            </a:r>
            <a:r>
              <a:rPr lang="sr-Cyrl-CS" sz="1600" dirty="0" smtClean="0"/>
              <a:t> на основу прикупљених информација из различитих извора, </a:t>
            </a:r>
            <a:r>
              <a:rPr lang="ru-RU" sz="1600" dirty="0" smtClean="0"/>
              <a:t>основ </a:t>
            </a:r>
            <a:r>
              <a:rPr lang="ru-RU" sz="1600" dirty="0"/>
              <a:t>за писање педагошког </a:t>
            </a:r>
            <a:r>
              <a:rPr lang="ru-RU" sz="1600" dirty="0" smtClean="0"/>
              <a:t>профила (пише </a:t>
            </a:r>
            <a:r>
              <a:rPr lang="ru-RU" sz="1600" dirty="0"/>
              <a:t>се колоквијалним језиком, а уписују се сва запажања о ученику, како позитивна, тако и </a:t>
            </a:r>
            <a:r>
              <a:rPr lang="ru-RU" sz="1600" dirty="0" smtClean="0"/>
              <a:t>негативна)</a:t>
            </a:r>
            <a:endParaRPr lang="ru-RU" sz="1600" dirty="0"/>
          </a:p>
          <a:p>
            <a:r>
              <a:rPr lang="sr-Cyrl-CS" sz="1600" b="1" dirty="0" smtClean="0"/>
              <a:t>Педагошки профил </a:t>
            </a:r>
            <a:r>
              <a:rPr lang="sr-Cyrl-CS" sz="1600" dirty="0" smtClean="0"/>
              <a:t>пише се на основу </a:t>
            </a:r>
            <a:r>
              <a:rPr lang="ru-RU" sz="1600" dirty="0" smtClean="0"/>
              <a:t>описа </a:t>
            </a:r>
            <a:r>
              <a:rPr lang="ru-RU" sz="1600" dirty="0"/>
              <a:t>образовне ситуације. За разлику од описа образовне ситуације у коме су записана и позитивна и негативна запажања о ученику, педагошки профил искључује негативне исказе. Садржи јаке стране и интересовања ученика и потребе за подршком (на основу препрека у раду и функционисању ученика) који се процењују у односу на пет категорија (учење и како се учи, социјалне вештине, комуникацијске вештине, самосталност и брига о себи и утицај спољашњег окружења на учење</a:t>
            </a:r>
            <a:r>
              <a:rPr lang="ru-RU" sz="1600" dirty="0" smtClean="0"/>
              <a:t>).</a:t>
            </a:r>
          </a:p>
          <a:p>
            <a:r>
              <a:rPr lang="ru-RU" sz="1600" b="1" dirty="0" smtClean="0"/>
              <a:t>Стратегије прилагођавања</a:t>
            </a:r>
          </a:p>
          <a:p>
            <a:r>
              <a:rPr lang="ru-RU" sz="1600" b="1" dirty="0" smtClean="0"/>
              <a:t>Вредновање за појединачне предмете</a:t>
            </a:r>
          </a:p>
          <a:p>
            <a:r>
              <a:rPr lang="ru-RU" sz="1600" b="1" dirty="0" smtClean="0"/>
              <a:t>Ревидирање </a:t>
            </a:r>
            <a:endParaRPr lang="sr-Cyrl-C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2461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Индивидуализација (образац бр. 1)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/>
              <a:t>Утврђују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подручја</a:t>
            </a:r>
            <a:r>
              <a:rPr lang="en-US" dirty="0"/>
              <a:t> у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постоји</a:t>
            </a:r>
            <a:r>
              <a:rPr lang="en-US" dirty="0"/>
              <a:t> </a:t>
            </a:r>
            <a:r>
              <a:rPr lang="en-US" dirty="0" err="1"/>
              <a:t>потреба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додатном</a:t>
            </a:r>
            <a:r>
              <a:rPr lang="en-US" dirty="0"/>
              <a:t> </a:t>
            </a:r>
            <a:r>
              <a:rPr lang="en-US" dirty="0" err="1"/>
              <a:t>подршком</a:t>
            </a:r>
            <a:r>
              <a:rPr lang="en-US" dirty="0"/>
              <a:t> и </a:t>
            </a:r>
            <a:r>
              <a:rPr lang="en-US" dirty="0" err="1"/>
              <a:t>планира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отклањање</a:t>
            </a:r>
            <a:r>
              <a:rPr lang="en-US" dirty="0"/>
              <a:t> </a:t>
            </a:r>
            <a:r>
              <a:rPr lang="en-US" dirty="0" err="1"/>
              <a:t>физичких</a:t>
            </a:r>
            <a:r>
              <a:rPr lang="en-US" dirty="0"/>
              <a:t> и </a:t>
            </a:r>
            <a:r>
              <a:rPr lang="en-US" dirty="0" err="1"/>
              <a:t>комуникацијских</a:t>
            </a:r>
            <a:r>
              <a:rPr lang="en-US" dirty="0"/>
              <a:t> </a:t>
            </a:r>
            <a:r>
              <a:rPr lang="en-US" dirty="0" err="1"/>
              <a:t>препрека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прилагођавања</a:t>
            </a:r>
            <a:r>
              <a:rPr lang="en-US" dirty="0"/>
              <a:t>: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- </a:t>
            </a:r>
            <a:r>
              <a:rPr lang="en-US" dirty="0" err="1"/>
              <a:t>простора</a:t>
            </a:r>
            <a:r>
              <a:rPr lang="en-US" dirty="0"/>
              <a:t> и </a:t>
            </a:r>
            <a:r>
              <a:rPr lang="en-US" dirty="0" err="1"/>
              <a:t>услова</a:t>
            </a:r>
            <a:r>
              <a:rPr lang="en-US" dirty="0"/>
              <a:t> (</a:t>
            </a:r>
            <a:r>
              <a:rPr lang="en-US" dirty="0" err="1"/>
              <a:t>отклањање</a:t>
            </a:r>
            <a:r>
              <a:rPr lang="en-US" dirty="0"/>
              <a:t> </a:t>
            </a:r>
            <a:r>
              <a:rPr lang="en-US" dirty="0" err="1"/>
              <a:t>физичких</a:t>
            </a:r>
            <a:r>
              <a:rPr lang="en-US" dirty="0"/>
              <a:t> </a:t>
            </a:r>
            <a:r>
              <a:rPr lang="en-US" dirty="0" err="1"/>
              <a:t>баријера</a:t>
            </a:r>
            <a:r>
              <a:rPr lang="en-US" dirty="0"/>
              <a:t>, </a:t>
            </a:r>
            <a:r>
              <a:rPr lang="en-US" dirty="0" err="1"/>
              <a:t>осмишљавање</a:t>
            </a:r>
            <a:r>
              <a:rPr lang="en-US" dirty="0"/>
              <a:t> </a:t>
            </a:r>
            <a:r>
              <a:rPr lang="en-US" dirty="0" err="1"/>
              <a:t>додатних</a:t>
            </a:r>
            <a:r>
              <a:rPr lang="en-US" dirty="0"/>
              <a:t> и </a:t>
            </a:r>
            <a:r>
              <a:rPr lang="en-US" dirty="0" err="1"/>
              <a:t>посебних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, </a:t>
            </a:r>
            <a:r>
              <a:rPr lang="en-US" dirty="0" err="1"/>
              <a:t>израда</a:t>
            </a:r>
            <a:r>
              <a:rPr lang="en-US" dirty="0"/>
              <a:t> </a:t>
            </a:r>
            <a:r>
              <a:rPr lang="en-US" dirty="0" err="1"/>
              <a:t>посебног</a:t>
            </a:r>
            <a:r>
              <a:rPr lang="en-US" dirty="0"/>
              <a:t> </a:t>
            </a:r>
            <a:r>
              <a:rPr lang="en-US" dirty="0" err="1"/>
              <a:t>распореда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)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-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, </a:t>
            </a:r>
            <a:r>
              <a:rPr lang="en-US" dirty="0" err="1"/>
              <a:t>наставних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, </a:t>
            </a:r>
            <a:r>
              <a:rPr lang="en-US" dirty="0" err="1"/>
              <a:t>помагала</a:t>
            </a:r>
            <a:r>
              <a:rPr lang="en-US" dirty="0"/>
              <a:t> и </a:t>
            </a:r>
            <a:r>
              <a:rPr lang="en-US" dirty="0" err="1"/>
              <a:t>дидактичког</a:t>
            </a:r>
            <a:r>
              <a:rPr lang="en-US" dirty="0"/>
              <a:t> </a:t>
            </a:r>
            <a:r>
              <a:rPr lang="en-US" dirty="0" err="1"/>
              <a:t>материјала</a:t>
            </a:r>
            <a:endParaRPr lang="en-US" dirty="0"/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- </a:t>
            </a:r>
            <a:r>
              <a:rPr lang="en-US" dirty="0" err="1"/>
              <a:t>временског</a:t>
            </a:r>
            <a:r>
              <a:rPr lang="en-US" dirty="0"/>
              <a:t> </a:t>
            </a:r>
            <a:r>
              <a:rPr lang="en-US" dirty="0" err="1"/>
              <a:t>распореда</a:t>
            </a:r>
            <a:r>
              <a:rPr lang="en-US" dirty="0"/>
              <a:t> и </a:t>
            </a:r>
            <a:r>
              <a:rPr lang="en-US" dirty="0" err="1"/>
              <a:t>темпа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(</a:t>
            </a:r>
            <a:r>
              <a:rPr lang="en-US" dirty="0" err="1"/>
              <a:t>допунска</a:t>
            </a:r>
            <a:r>
              <a:rPr lang="en-US" dirty="0"/>
              <a:t> </a:t>
            </a:r>
            <a:r>
              <a:rPr lang="en-US" dirty="0" err="1"/>
              <a:t>настава</a:t>
            </a:r>
            <a:r>
              <a:rPr lang="en-US" dirty="0"/>
              <a:t>, </a:t>
            </a:r>
            <a:r>
              <a:rPr lang="en-US" dirty="0" err="1"/>
              <a:t>додатне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, </a:t>
            </a:r>
            <a:r>
              <a:rPr lang="en-US" dirty="0" err="1"/>
              <a:t>темпо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часу</a:t>
            </a:r>
            <a:r>
              <a:rPr lang="en-US" dirty="0"/>
              <a:t>)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- </a:t>
            </a:r>
            <a:r>
              <a:rPr lang="en-US" dirty="0" err="1"/>
              <a:t>начина</a:t>
            </a:r>
            <a:r>
              <a:rPr lang="en-US" dirty="0"/>
              <a:t> </a:t>
            </a:r>
            <a:r>
              <a:rPr lang="en-US" dirty="0" err="1"/>
              <a:t>провере</a:t>
            </a:r>
            <a:r>
              <a:rPr lang="en-US" dirty="0"/>
              <a:t> </a:t>
            </a:r>
            <a:r>
              <a:rPr lang="en-US" dirty="0" err="1"/>
              <a:t>знања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chemeClr val="tx1"/>
                </a:solidFill>
              </a:rPr>
              <a:t>	   Индивидуализација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Индивидуализација</a:t>
            </a:r>
            <a:r>
              <a:rPr lang="en-US" dirty="0"/>
              <a:t> </a:t>
            </a:r>
            <a:r>
              <a:rPr lang="en-US" u="sng" dirty="0" err="1"/>
              <a:t>не</a:t>
            </a:r>
            <a:r>
              <a:rPr lang="en-US" u="sng" dirty="0"/>
              <a:t> </a:t>
            </a:r>
            <a:r>
              <a:rPr lang="en-US" u="sng" dirty="0" err="1"/>
              <a:t>укључује</a:t>
            </a:r>
            <a:r>
              <a:rPr lang="en-US" dirty="0"/>
              <a:t>: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промене</a:t>
            </a:r>
            <a:r>
              <a:rPr lang="en-US" dirty="0"/>
              <a:t> </a:t>
            </a:r>
            <a:r>
              <a:rPr lang="en-US" dirty="0" err="1"/>
              <a:t>садржаја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промене</a:t>
            </a:r>
            <a:r>
              <a:rPr lang="en-US" dirty="0"/>
              <a:t> </a:t>
            </a:r>
            <a:r>
              <a:rPr lang="en-US" dirty="0" err="1"/>
              <a:t>исхода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промене</a:t>
            </a:r>
            <a:r>
              <a:rPr lang="en-US" dirty="0"/>
              <a:t> у </a:t>
            </a:r>
            <a:r>
              <a:rPr lang="en-US" dirty="0" err="1"/>
              <a:t>критеријумима</a:t>
            </a:r>
            <a:r>
              <a:rPr lang="en-US" dirty="0"/>
              <a:t> </a:t>
            </a:r>
            <a:r>
              <a:rPr lang="en-US" dirty="0" err="1"/>
              <a:t>оцењивања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Вреднује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процене</a:t>
            </a:r>
            <a:r>
              <a:rPr lang="en-US" dirty="0"/>
              <a:t> </a:t>
            </a:r>
            <a:r>
              <a:rPr lang="en-US" dirty="0" err="1"/>
              <a:t>постигнућа</a:t>
            </a:r>
            <a:r>
              <a:rPr lang="en-US" dirty="0"/>
              <a:t> (</a:t>
            </a:r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дало</a:t>
            </a:r>
            <a:r>
              <a:rPr lang="en-US" dirty="0"/>
              <a:t> </a:t>
            </a:r>
            <a:r>
              <a:rPr lang="en-US" dirty="0" err="1"/>
              <a:t>одређене</a:t>
            </a:r>
            <a:r>
              <a:rPr lang="en-US" dirty="0"/>
              <a:t> </a:t>
            </a:r>
            <a:r>
              <a:rPr lang="en-US" dirty="0" err="1"/>
              <a:t>ефекте</a:t>
            </a:r>
            <a:r>
              <a:rPr lang="en-US" dirty="0"/>
              <a:t>, а </a:t>
            </a:r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/>
              <a:t>Више</a:t>
            </a:r>
            <a:r>
              <a:rPr lang="en-US" dirty="0"/>
              <a:t> </a:t>
            </a:r>
            <a:r>
              <a:rPr lang="en-US" dirty="0" err="1"/>
              <a:t>пута</a:t>
            </a:r>
            <a:r>
              <a:rPr lang="en-US" dirty="0"/>
              <a:t> </a:t>
            </a:r>
            <a:r>
              <a:rPr lang="en-US" dirty="0" err="1"/>
              <a:t>мењати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прилагођавања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преласка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ИОП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1515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Oriel</vt:lpstr>
      <vt:lpstr> Индивидуализација у настави – израда, праћење и вредновање ИОП-а  </vt:lpstr>
      <vt:lpstr>       Потреба за индивидуализацијом у настави</vt:lpstr>
      <vt:lpstr>Најчешће специфичне тешкоће у учењу које се могу уочити у настави</vt:lpstr>
      <vt:lpstr>PowerPoint Presentation</vt:lpstr>
      <vt:lpstr>   Индивидуализована настава</vt:lpstr>
      <vt:lpstr> индивидуализација у настави обухвата:</vt:lpstr>
      <vt:lpstr>КОРАЦИ У СПРОВОЂЕЊУ ИНДИВИДУАЛИЗАЦИЈЕ</vt:lpstr>
      <vt:lpstr>Индивидуализација (образац бр. 1)</vt:lpstr>
      <vt:lpstr>    Индивидуализација</vt:lpstr>
      <vt:lpstr>                 Питање </vt:lpstr>
      <vt:lpstr>Основне разлике између ИОП-а 1 и ИОП-а 2</vt:lpstr>
      <vt:lpstr>  Писање ИОП-а</vt:lpstr>
      <vt:lpstr>    Одређивање циљева у ИОП-у</vt:lpstr>
      <vt:lpstr>ИОП 1</vt:lpstr>
      <vt:lpstr>ИОП 2</vt:lpstr>
      <vt:lpstr>Оцењивање ученика приликом индивидуализације у настави</vt:lpstr>
      <vt:lpstr>Припреме за завршни испит ученика који похађа по ИОП-у 2</vt:lpstr>
      <vt:lpstr>Припреме за завршни испит ученика који похађа по ИОп-у 2</vt:lpstr>
      <vt:lpstr>  Препоруке за креирање тестова</vt:lpstr>
      <vt:lpstr>  Хвала на пажњи ! : 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Индивидуализација у настави – израда, праћење и вредновање ИОП-а</dc:title>
  <dc:creator> </dc:creator>
  <cp:lastModifiedBy>korisnik</cp:lastModifiedBy>
  <cp:revision>48</cp:revision>
  <dcterms:created xsi:type="dcterms:W3CDTF">2017-11-06T07:25:45Z</dcterms:created>
  <dcterms:modified xsi:type="dcterms:W3CDTF">2022-11-04T09:43:07Z</dcterms:modified>
</cp:coreProperties>
</file>