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4" r:id="rId7"/>
    <p:sldId id="295" r:id="rId8"/>
    <p:sldId id="293" r:id="rId9"/>
    <p:sldId id="298" r:id="rId10"/>
    <p:sldId id="296" r:id="rId11"/>
    <p:sldId id="266" r:id="rId12"/>
    <p:sldId id="268" r:id="rId13"/>
    <p:sldId id="267" r:id="rId14"/>
    <p:sldId id="299" r:id="rId15"/>
    <p:sldId id="297" r:id="rId16"/>
    <p:sldId id="269" r:id="rId17"/>
    <p:sldId id="274" r:id="rId18"/>
    <p:sldId id="270" r:id="rId19"/>
    <p:sldId id="275" r:id="rId20"/>
    <p:sldId id="280" r:id="rId21"/>
    <p:sldId id="279" r:id="rId22"/>
    <p:sldId id="281" r:id="rId23"/>
    <p:sldId id="282" r:id="rId24"/>
    <p:sldId id="285" r:id="rId25"/>
    <p:sldId id="284" r:id="rId26"/>
    <p:sldId id="288" r:id="rId27"/>
    <p:sldId id="283" r:id="rId28"/>
    <p:sldId id="287" r:id="rId29"/>
    <p:sldId id="289" r:id="rId30"/>
    <p:sldId id="291" r:id="rId31"/>
    <p:sldId id="290" r:id="rId32"/>
    <p:sldId id="292" r:id="rId33"/>
    <p:sldId id="300" r:id="rId34"/>
    <p:sldId id="301" r:id="rId35"/>
    <p:sldId id="28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6600"/>
    <a:srgbClr val="000099"/>
    <a:srgbClr val="00CC00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C96AD-6668-4963-BCF4-2D96D11B5433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B3B3-0E26-45CC-9BA1-C8F6B48E9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C96AD-6668-4963-BCF4-2D96D11B5433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B3B3-0E26-45CC-9BA1-C8F6B48E9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C96AD-6668-4963-BCF4-2D96D11B5433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B3B3-0E26-45CC-9BA1-C8F6B48E9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C96AD-6668-4963-BCF4-2D96D11B5433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B3B3-0E26-45CC-9BA1-C8F6B48E9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C96AD-6668-4963-BCF4-2D96D11B5433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B3B3-0E26-45CC-9BA1-C8F6B48E9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C96AD-6668-4963-BCF4-2D96D11B5433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B3B3-0E26-45CC-9BA1-C8F6B48E9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C96AD-6668-4963-BCF4-2D96D11B5433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B3B3-0E26-45CC-9BA1-C8F6B48E9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C96AD-6668-4963-BCF4-2D96D11B5433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B3B3-0E26-45CC-9BA1-C8F6B48E9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C96AD-6668-4963-BCF4-2D96D11B5433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B3B3-0E26-45CC-9BA1-C8F6B48E9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C96AD-6668-4963-BCF4-2D96D11B5433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B3B3-0E26-45CC-9BA1-C8F6B48E9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C96AD-6668-4963-BCF4-2D96D11B5433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B3B3-0E26-45CC-9BA1-C8F6B48E9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C96AD-6668-4963-BCF4-2D96D11B5433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9B3B3-0E26-45CC-9BA1-C8F6B48E9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Prilog%201%20-%20&#1048;&#1053;&#1044;&#1048;&#1042;&#1048;&#1044;&#1059;&#1040;&#1051;&#1048;&#1047;&#1054;&#1042;&#1040;&#1053;&#1048;%20&#1053;&#1040;&#1063;&#1048;&#1053;%20&#1056;&#1040;&#1044;&#1040;.docx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&#1087;&#1077;&#1076;&#1072;&#1075;&#1086;&#1096;&#1082;&#1080;%20&#1087;&#1088;&#1086;&#1092;&#1080;&#1083;.pptx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6867072" y="85687"/>
            <a:ext cx="2233386" cy="2225942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0" y="848258"/>
            <a:ext cx="8940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9600" b="1" dirty="0" smtClean="0">
                <a:solidFill>
                  <a:srgbClr val="000066"/>
                </a:solidFill>
                <a:latin typeface="Comic Sans MS" pitchFamily="66" charset="0"/>
              </a:rPr>
              <a:t>е-</a:t>
            </a:r>
            <a:r>
              <a:rPr lang="en-US" sz="9600" b="1" dirty="0" smtClean="0">
                <a:solidFill>
                  <a:srgbClr val="000066"/>
                </a:solidFill>
                <a:latin typeface="Comic Sans MS" pitchFamily="66" charset="0"/>
              </a:rPr>
              <a:t>ИОП</a:t>
            </a:r>
            <a:endParaRPr lang="sr-Cyrl-RS" sz="9600" b="1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pPr algn="ctr"/>
            <a:r>
              <a:rPr lang="en-US" sz="5400" b="1" dirty="0" err="1" smtClean="0">
                <a:solidFill>
                  <a:srgbClr val="000066"/>
                </a:solidFill>
                <a:latin typeface="Comic Sans MS" pitchFamily="66" charset="0"/>
              </a:rPr>
              <a:t>сав</a:t>
            </a:r>
            <a:r>
              <a:rPr lang="sr-Cyrl-CS" sz="5400" b="1" dirty="0">
                <a:solidFill>
                  <a:srgbClr val="000066"/>
                </a:solidFill>
                <a:latin typeface="Comic Sans MS" pitchFamily="66" charset="0"/>
              </a:rPr>
              <a:t>р</a:t>
            </a:r>
            <a:r>
              <a:rPr lang="en-US" sz="5400" b="1" dirty="0" err="1">
                <a:solidFill>
                  <a:srgbClr val="000066"/>
                </a:solidFill>
                <a:latin typeface="Comic Sans MS" pitchFamily="66" charset="0"/>
              </a:rPr>
              <a:t>емен</a:t>
            </a:r>
            <a:r>
              <a:rPr lang="sr-Cyrl-CS" sz="5400" b="1" dirty="0">
                <a:solidFill>
                  <a:srgbClr val="000066"/>
                </a:solidFill>
                <a:latin typeface="Comic Sans MS" pitchFamily="66" charset="0"/>
              </a:rPr>
              <a:t>и</a:t>
            </a:r>
            <a:r>
              <a:rPr lang="en-US" sz="5400" b="1" dirty="0" err="1">
                <a:solidFill>
                  <a:srgbClr val="000066"/>
                </a:solidFill>
                <a:latin typeface="Comic Sans MS" pitchFamily="66" charset="0"/>
              </a:rPr>
              <a:t>ји</a:t>
            </a:r>
            <a:r>
              <a:rPr lang="en-US" sz="5400" b="1" dirty="0">
                <a:solidFill>
                  <a:srgbClr val="000066"/>
                </a:solidFill>
                <a:latin typeface="Comic Sans MS" pitchFamily="66" charset="0"/>
              </a:rPr>
              <a:t> и  </a:t>
            </a:r>
            <a:r>
              <a:rPr lang="en-US" sz="5400" b="1" dirty="0" err="1" smtClean="0">
                <a:solidFill>
                  <a:srgbClr val="000066"/>
                </a:solidFill>
                <a:latin typeface="Comic Sans MS" pitchFamily="66" charset="0"/>
              </a:rPr>
              <a:t>једноставниј</a:t>
            </a:r>
            <a:r>
              <a:rPr lang="sr-Cyrl-RS" sz="5400" b="1" dirty="0" smtClean="0">
                <a:solidFill>
                  <a:srgbClr val="000066"/>
                </a:solidFill>
                <a:latin typeface="Comic Sans MS" pitchFamily="66" charset="0"/>
              </a:rPr>
              <a:t>и</a:t>
            </a:r>
            <a:r>
              <a:rPr lang="en-US" sz="5400" b="1" dirty="0" smtClean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en-US" sz="5400" b="1" dirty="0">
                <a:solidFill>
                  <a:srgbClr val="000066"/>
                </a:solidFill>
                <a:latin typeface="Comic Sans MS" pitchFamily="66" charset="0"/>
              </a:rPr>
              <a:t>п</a:t>
            </a:r>
            <a:r>
              <a:rPr lang="sr-Cyrl-CS" sz="5400" b="1" dirty="0">
                <a:solidFill>
                  <a:srgbClr val="000066"/>
                </a:solidFill>
                <a:latin typeface="Comic Sans MS" pitchFamily="66" charset="0"/>
              </a:rPr>
              <a:t>р</a:t>
            </a:r>
            <a:r>
              <a:rPr lang="en-US" sz="5400" b="1" dirty="0" err="1">
                <a:solidFill>
                  <a:srgbClr val="000066"/>
                </a:solidFill>
                <a:latin typeface="Comic Sans MS" pitchFamily="66" charset="0"/>
              </a:rPr>
              <a:t>исуп</a:t>
            </a:r>
            <a:r>
              <a:rPr lang="en-US" sz="5400" b="1" dirty="0">
                <a:solidFill>
                  <a:srgbClr val="000066"/>
                </a:solidFill>
                <a:latin typeface="Comic Sans MS" pitchFamily="66" charset="0"/>
              </a:rPr>
              <a:t> у </a:t>
            </a:r>
            <a:r>
              <a:rPr lang="en-US" sz="5400" b="1" dirty="0" err="1">
                <a:solidFill>
                  <a:srgbClr val="000066"/>
                </a:solidFill>
                <a:latin typeface="Comic Sans MS" pitchFamily="66" charset="0"/>
              </a:rPr>
              <a:t>из</a:t>
            </a:r>
            <a:r>
              <a:rPr lang="sr-Cyrl-CS" sz="5400" b="1" dirty="0">
                <a:solidFill>
                  <a:srgbClr val="000066"/>
                </a:solidFill>
                <a:latin typeface="Comic Sans MS" pitchFamily="66" charset="0"/>
              </a:rPr>
              <a:t>р</a:t>
            </a:r>
            <a:r>
              <a:rPr lang="en-US" sz="5400" b="1" dirty="0" err="1">
                <a:solidFill>
                  <a:srgbClr val="000066"/>
                </a:solidFill>
                <a:latin typeface="Comic Sans MS" pitchFamily="66" charset="0"/>
              </a:rPr>
              <a:t>ади</a:t>
            </a:r>
            <a:r>
              <a:rPr lang="en-US" sz="5400" b="1" dirty="0">
                <a:solidFill>
                  <a:srgbClr val="000066"/>
                </a:solidFill>
                <a:latin typeface="Comic Sans MS" pitchFamily="66" charset="0"/>
              </a:rPr>
              <a:t>, </a:t>
            </a:r>
            <a:r>
              <a:rPr lang="en-US" sz="5400" b="1" dirty="0" err="1">
                <a:solidFill>
                  <a:srgbClr val="000066"/>
                </a:solidFill>
                <a:latin typeface="Comic Sans MS" pitchFamily="66" charset="0"/>
              </a:rPr>
              <a:t>праћењу</a:t>
            </a:r>
            <a:r>
              <a:rPr lang="en-US" sz="5400" b="1" dirty="0">
                <a:solidFill>
                  <a:srgbClr val="000066"/>
                </a:solidFill>
                <a:latin typeface="Comic Sans MS" pitchFamily="66" charset="0"/>
              </a:rPr>
              <a:t> и </a:t>
            </a:r>
            <a:r>
              <a:rPr lang="en-US" sz="5400" b="1" dirty="0" err="1" smtClean="0">
                <a:solidFill>
                  <a:srgbClr val="000066"/>
                </a:solidFill>
                <a:latin typeface="Comic Sans MS" pitchFamily="66" charset="0"/>
              </a:rPr>
              <a:t>вредновању</a:t>
            </a:r>
            <a:endParaRPr lang="en-US" sz="54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28390">
            <a:off x="7477271" y="520447"/>
            <a:ext cx="1170682" cy="12247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59988" y="2149668"/>
            <a:ext cx="60272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Clr>
                <a:srgbClr val="FFC000"/>
              </a:buClr>
              <a:buSzPct val="113000"/>
            </a:pPr>
            <a:r>
              <a:rPr lang="sr-Cyrl-RS" sz="8000" b="1" dirty="0" smtClean="0">
                <a:solidFill>
                  <a:srgbClr val="FF0000"/>
                </a:solidFill>
              </a:rPr>
              <a:t>Врсте  ИОП-а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28390">
            <a:off x="8146554" y="289865"/>
            <a:ext cx="917820" cy="96022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1603" y="174977"/>
            <a:ext cx="84763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Clr>
                <a:srgbClr val="FFC000"/>
              </a:buClr>
              <a:buSzPct val="113000"/>
            </a:pPr>
            <a:r>
              <a:rPr lang="sr-Cyrl-RS" sz="4400" b="1" dirty="0" smtClean="0">
                <a:solidFill>
                  <a:srgbClr val="FF0000"/>
                </a:solidFill>
              </a:rPr>
              <a:t>Које врсте ИОП–а постоје ? 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9030" y="766298"/>
            <a:ext cx="40059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sr-Cyrl-RS" sz="7200" b="1" u="sng" dirty="0" smtClean="0"/>
              <a:t>ИОП </a:t>
            </a:r>
            <a:r>
              <a:rPr lang="sr-Cyrl-RS" sz="8800" b="1" u="sng" dirty="0" smtClean="0"/>
              <a:t>1</a:t>
            </a:r>
            <a:endParaRPr lang="sr-Cyrl-RS" sz="6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496457" y="1941949"/>
            <a:ext cx="3991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sr-Cyrl-RS" sz="3600" b="1" dirty="0" smtClean="0"/>
              <a:t>(</a:t>
            </a:r>
            <a:r>
              <a:rPr lang="sr-Cyrl-RS" sz="3200" b="1" dirty="0" smtClean="0"/>
              <a:t>ПРИЛАГОЂЕНИ)</a:t>
            </a:r>
            <a:endParaRPr lang="sr-Cyrl-RS" sz="2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00154" y="2551544"/>
            <a:ext cx="8555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sr-Cyrl-RS" sz="2800" b="1" dirty="0" smtClean="0"/>
              <a:t>ПРИЛАГОЂАВАЈУ</a:t>
            </a:r>
            <a:r>
              <a:rPr lang="sr-Cyrl-RS" sz="2000" dirty="0" smtClean="0"/>
              <a:t>  </a:t>
            </a:r>
            <a:r>
              <a:rPr lang="sr-Cyrl-RS" sz="2800" dirty="0" smtClean="0"/>
              <a:t>се </a:t>
            </a:r>
            <a:r>
              <a:rPr lang="sr-Cyrl-RS" sz="2000" dirty="0" smtClean="0"/>
              <a:t>   </a:t>
            </a:r>
            <a:r>
              <a:rPr lang="sr-Cyrl-RS" sz="2800" b="1" dirty="0" smtClean="0"/>
              <a:t>НАЧИН</a:t>
            </a:r>
            <a:r>
              <a:rPr lang="sr-Cyrl-RS" sz="2800" dirty="0" smtClean="0"/>
              <a:t>   и</a:t>
            </a:r>
            <a:r>
              <a:rPr lang="sr-Cyrl-RS" sz="2400" dirty="0" smtClean="0"/>
              <a:t>  </a:t>
            </a:r>
            <a:r>
              <a:rPr lang="sr-Cyrl-RS" sz="2800" dirty="0" smtClean="0"/>
              <a:t> </a:t>
            </a:r>
            <a:r>
              <a:rPr lang="sr-Cyrl-RS" sz="2800" b="1" dirty="0" smtClean="0"/>
              <a:t>УСЛОВИ  </a:t>
            </a:r>
            <a:r>
              <a:rPr lang="sr-Cyrl-RS" sz="2400" b="1" dirty="0" smtClean="0"/>
              <a:t>РАДА</a:t>
            </a:r>
            <a:endParaRPr lang="sr-Cyrl-RS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90286" y="3219206"/>
            <a:ext cx="3788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Cyrl-RS" sz="3200" b="1" dirty="0" smtClean="0"/>
              <a:t>Прилагођавају се: </a:t>
            </a:r>
            <a:endParaRPr lang="sr-Cyrl-RS" sz="32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870859" y="3814292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Cyrl-RS" sz="3200" dirty="0" smtClean="0"/>
              <a:t>простор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70859" y="4382114"/>
            <a:ext cx="1843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3200" dirty="0" smtClean="0"/>
              <a:t>услови</a:t>
            </a:r>
            <a:endParaRPr lang="en-US" sz="3200" dirty="0"/>
          </a:p>
        </p:txBody>
      </p:sp>
      <p:pic>
        <p:nvPicPr>
          <p:cNvPr id="15" name="Picture 14" descr="Image result for tačno"/>
          <p:cNvPicPr>
            <a:picLocks noChangeAspect="1" noChangeArrowheads="1"/>
          </p:cNvPicPr>
          <p:nvPr/>
        </p:nvPicPr>
        <p:blipFill>
          <a:blip r:embed="rId3" cstate="print"/>
          <a:srcRect l="7211" t="5147" r="6813" b="15458"/>
          <a:stretch>
            <a:fillRect/>
          </a:stretch>
        </p:blipFill>
        <p:spPr bwMode="auto">
          <a:xfrm>
            <a:off x="451193" y="4005942"/>
            <a:ext cx="285040" cy="262462"/>
          </a:xfrm>
          <a:prstGeom prst="rect">
            <a:avLst/>
          </a:prstGeom>
          <a:noFill/>
        </p:spPr>
      </p:pic>
      <p:pic>
        <p:nvPicPr>
          <p:cNvPr id="16" name="Picture 15" descr="Image result for tačno"/>
          <p:cNvPicPr>
            <a:picLocks noChangeAspect="1" noChangeArrowheads="1"/>
          </p:cNvPicPr>
          <p:nvPr/>
        </p:nvPicPr>
        <p:blipFill>
          <a:blip r:embed="rId3" cstate="print"/>
          <a:srcRect l="7211" t="5147" r="6813" b="15458"/>
          <a:stretch>
            <a:fillRect/>
          </a:stretch>
        </p:blipFill>
        <p:spPr bwMode="auto">
          <a:xfrm>
            <a:off x="451193" y="4564740"/>
            <a:ext cx="285040" cy="262462"/>
          </a:xfrm>
          <a:prstGeom prst="rect">
            <a:avLst/>
          </a:prstGeom>
          <a:noFill/>
        </p:spPr>
      </p:pic>
      <p:pic>
        <p:nvPicPr>
          <p:cNvPr id="18" name="Picture 17" descr="Image result for tačno"/>
          <p:cNvPicPr>
            <a:picLocks noChangeAspect="1" noChangeArrowheads="1"/>
          </p:cNvPicPr>
          <p:nvPr/>
        </p:nvPicPr>
        <p:blipFill>
          <a:blip r:embed="rId3" cstate="print"/>
          <a:srcRect l="7211" t="5147" r="6813" b="15458"/>
          <a:stretch>
            <a:fillRect/>
          </a:stretch>
        </p:blipFill>
        <p:spPr bwMode="auto">
          <a:xfrm>
            <a:off x="451193" y="5123538"/>
            <a:ext cx="285040" cy="262462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870859" y="5517758"/>
            <a:ext cx="39914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3200" dirty="0" smtClean="0"/>
              <a:t>наставна средства</a:t>
            </a:r>
            <a:endParaRPr lang="en-US" sz="3200" dirty="0"/>
          </a:p>
        </p:txBody>
      </p:sp>
      <p:pic>
        <p:nvPicPr>
          <p:cNvPr id="21" name="Picture 20" descr="Image result for tačno"/>
          <p:cNvPicPr>
            <a:picLocks noChangeAspect="1" noChangeArrowheads="1"/>
          </p:cNvPicPr>
          <p:nvPr/>
        </p:nvPicPr>
        <p:blipFill>
          <a:blip r:embed="rId3" cstate="print"/>
          <a:srcRect l="7211" t="5147" r="6813" b="15458"/>
          <a:stretch>
            <a:fillRect/>
          </a:stretch>
        </p:blipFill>
        <p:spPr bwMode="auto">
          <a:xfrm>
            <a:off x="451193" y="5682336"/>
            <a:ext cx="285040" cy="262462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870858" y="6085578"/>
            <a:ext cx="24819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3200" dirty="0" smtClean="0"/>
              <a:t>помагала</a:t>
            </a:r>
            <a:endParaRPr lang="en-US" sz="3200" dirty="0"/>
          </a:p>
        </p:txBody>
      </p:sp>
      <p:pic>
        <p:nvPicPr>
          <p:cNvPr id="23" name="Picture 22" descr="Image result for tačno"/>
          <p:cNvPicPr>
            <a:picLocks noChangeAspect="1" noChangeArrowheads="1"/>
          </p:cNvPicPr>
          <p:nvPr/>
        </p:nvPicPr>
        <p:blipFill>
          <a:blip r:embed="rId3" cstate="print"/>
          <a:srcRect l="7211" t="5147" r="6813" b="15458"/>
          <a:stretch>
            <a:fillRect/>
          </a:stretch>
        </p:blipFill>
        <p:spPr bwMode="auto">
          <a:xfrm>
            <a:off x="451193" y="6241135"/>
            <a:ext cx="285040" cy="262462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870858" y="4949936"/>
            <a:ext cx="31786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3200" dirty="0" smtClean="0"/>
              <a:t>методе рада</a:t>
            </a:r>
            <a:endParaRPr lang="en-US" sz="3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2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28390">
            <a:off x="8056238" y="304376"/>
            <a:ext cx="917820" cy="96022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8056" y="174976"/>
            <a:ext cx="8592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Clr>
                <a:srgbClr val="FFC000"/>
              </a:buClr>
              <a:buSzPct val="113000"/>
            </a:pPr>
            <a:r>
              <a:rPr lang="sr-Cyrl-RS" sz="4400" b="1" dirty="0" smtClean="0">
                <a:solidFill>
                  <a:srgbClr val="FF0000"/>
                </a:solidFill>
              </a:rPr>
              <a:t>Које врсте ИОП–а постоје ? 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6744" y="751784"/>
            <a:ext cx="35705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sr-Cyrl-RS" sz="7200" b="1" u="sng" dirty="0" smtClean="0"/>
              <a:t>ИОП </a:t>
            </a:r>
            <a:r>
              <a:rPr lang="sr-Cyrl-RS" sz="8800" b="1" u="sng" dirty="0" smtClean="0"/>
              <a:t>2</a:t>
            </a:r>
            <a:endParaRPr lang="sr-Cyrl-RS" sz="6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91543" y="1927435"/>
            <a:ext cx="2902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sr-Cyrl-RS" sz="3600" b="1" dirty="0" smtClean="0"/>
              <a:t>(</a:t>
            </a:r>
            <a:r>
              <a:rPr lang="sr-Cyrl-RS" sz="3200" b="1" dirty="0" smtClean="0"/>
              <a:t>ИЗМЕЊЕНИ)</a:t>
            </a:r>
            <a:endParaRPr lang="sr-Cyrl-RS" sz="2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46296" y="2628146"/>
            <a:ext cx="870031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sr-Cyrl-RS" sz="3200" dirty="0" smtClean="0"/>
              <a:t>Врши се </a:t>
            </a:r>
            <a:r>
              <a:rPr lang="sr-Cyrl-RS" sz="3200" b="1" dirty="0" smtClean="0"/>
              <a:t>прилагођавање</a:t>
            </a:r>
            <a:r>
              <a:rPr lang="sr-Cyrl-RS" sz="3200" dirty="0" smtClean="0"/>
              <a:t> </a:t>
            </a:r>
            <a:r>
              <a:rPr lang="sr-Cyrl-RS" sz="3200" dirty="0" smtClean="0"/>
              <a:t>и</a:t>
            </a:r>
            <a:r>
              <a:rPr lang="sr-Cyrl-RS" sz="4000" b="1" dirty="0" smtClean="0"/>
              <a:t> </a:t>
            </a:r>
            <a:r>
              <a:rPr lang="sr-Cyrl-RS" sz="4000" b="1" dirty="0" smtClean="0"/>
              <a:t>ИЗМЕНА</a:t>
            </a:r>
            <a:endParaRPr lang="sr-Cyrl-RS" sz="3600" b="1" dirty="0" smtClean="0"/>
          </a:p>
          <a:p>
            <a:pPr algn="ctr">
              <a:spcAft>
                <a:spcPts val="600"/>
              </a:spcAft>
            </a:pPr>
            <a:r>
              <a:rPr lang="sr-Cyrl-RS" sz="4000" b="1" dirty="0" smtClean="0"/>
              <a:t>САДРЖАЈА</a:t>
            </a:r>
            <a:r>
              <a:rPr lang="sr-Cyrl-RS" sz="3600" b="1" dirty="0" smtClean="0"/>
              <a:t>, </a:t>
            </a:r>
            <a:r>
              <a:rPr lang="sr-Cyrl-RS" sz="4000" b="1" dirty="0" smtClean="0"/>
              <a:t>ИСХОДА</a:t>
            </a:r>
            <a:r>
              <a:rPr lang="sr-Cyrl-RS" sz="3600" b="1" dirty="0" smtClean="0"/>
              <a:t>  </a:t>
            </a:r>
            <a:r>
              <a:rPr lang="sr-Cyrl-RS" sz="3200" dirty="0" smtClean="0"/>
              <a:t>и</a:t>
            </a:r>
            <a:r>
              <a:rPr lang="sr-Cyrl-RS" sz="3600" b="1" dirty="0" smtClean="0"/>
              <a:t>  </a:t>
            </a:r>
            <a:r>
              <a:rPr lang="sr-Cyrl-RS" sz="4000" b="1" dirty="0" smtClean="0"/>
              <a:t>СТАНДАРДА</a:t>
            </a:r>
            <a:endParaRPr lang="sr-Cyrl-RS" sz="3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0" y="4833981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ctr">
              <a:spcAft>
                <a:spcPts val="1200"/>
              </a:spcAft>
            </a:pPr>
            <a:r>
              <a:rPr lang="sr-Cyrl-RS" sz="3200" b="1" dirty="0" smtClean="0"/>
              <a:t>За дете/ученика који ради по ИОП-у 2</a:t>
            </a:r>
            <a:r>
              <a:rPr lang="sr-Cyrl-RS" sz="3200" dirty="0" smtClean="0"/>
              <a:t>, </a:t>
            </a:r>
            <a:r>
              <a:rPr lang="sr-Cyrl-RS" sz="3200" b="1" dirty="0" smtClean="0"/>
              <a:t>може</a:t>
            </a:r>
            <a:r>
              <a:rPr lang="sr-Cyrl-RS" sz="3200" dirty="0" smtClean="0"/>
              <a:t> да </a:t>
            </a:r>
            <a:r>
              <a:rPr lang="sr-Cyrl-RS" sz="3200" b="1" dirty="0" smtClean="0"/>
              <a:t>се</a:t>
            </a:r>
            <a:r>
              <a:rPr lang="sr-Cyrl-RS" sz="3200" dirty="0" smtClean="0"/>
              <a:t>, осим наставног програма, </a:t>
            </a:r>
            <a:r>
              <a:rPr lang="sr-Cyrl-RS" sz="3200" b="1" dirty="0" smtClean="0"/>
              <a:t>измени и наставни план</a:t>
            </a:r>
            <a:r>
              <a:rPr lang="sr-Cyrl-RS" sz="3200" dirty="0" smtClean="0"/>
              <a:t>, </a:t>
            </a:r>
            <a:r>
              <a:rPr lang="sr-Cyrl-RS" sz="3200" b="1" dirty="0" smtClean="0"/>
              <a:t>на основу мишљења ИРК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28390">
            <a:off x="8146553" y="289862"/>
            <a:ext cx="917820" cy="9602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9109" y="2825968"/>
            <a:ext cx="832494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ctr"/>
            <a:r>
              <a:rPr lang="sr-Cyrl-RS" sz="4000" b="1" dirty="0" smtClean="0"/>
              <a:t>Израђује се за </a:t>
            </a:r>
            <a:r>
              <a:rPr lang="sr-Cyrl-RS" sz="3600" dirty="0" smtClean="0"/>
              <a:t>децу/ученике </a:t>
            </a:r>
          </a:p>
          <a:p>
            <a:pPr indent="-457200" algn="ctr"/>
            <a:r>
              <a:rPr lang="sr-Cyrl-RS" sz="3600" b="1" dirty="0" smtClean="0"/>
              <a:t>са изузетним способностима</a:t>
            </a:r>
            <a:endParaRPr lang="sr-Cyrl-RS" sz="3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80571" y="174976"/>
            <a:ext cx="7982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Clr>
                <a:srgbClr val="FFC000"/>
              </a:buClr>
              <a:buSzPct val="113000"/>
            </a:pPr>
            <a:r>
              <a:rPr lang="sr-Cyrl-RS" sz="4400" b="1" dirty="0" smtClean="0">
                <a:solidFill>
                  <a:srgbClr val="FF0000"/>
                </a:solidFill>
              </a:rPr>
              <a:t>Које врсте ИОП–а постоје ? 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7715" y="751784"/>
            <a:ext cx="36285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sr-Cyrl-RS" sz="7200" b="1" u="sng" dirty="0" smtClean="0"/>
              <a:t>ИОП </a:t>
            </a:r>
            <a:r>
              <a:rPr lang="sr-Cyrl-RS" sz="8800" b="1" u="sng" dirty="0" smtClean="0"/>
              <a:t>3</a:t>
            </a:r>
            <a:endParaRPr lang="sr-Cyrl-RS" sz="6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772230" y="1927435"/>
            <a:ext cx="3323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sr-Cyrl-RS" sz="3600" b="1" dirty="0" smtClean="0"/>
              <a:t>(</a:t>
            </a:r>
            <a:r>
              <a:rPr lang="sr-Cyrl-RS" sz="3200" b="1" dirty="0" smtClean="0"/>
              <a:t>ОБОГАЋЕНИ)</a:t>
            </a:r>
            <a:endParaRPr lang="sr-Cyrl-RS" sz="2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75772" y="4233854"/>
            <a:ext cx="84763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ctr"/>
            <a:r>
              <a:rPr lang="sr-Cyrl-RS" sz="4400" b="1" dirty="0" smtClean="0"/>
              <a:t>Обогаћује се и проширује садржај образовно-васпитног рада</a:t>
            </a:r>
            <a:endParaRPr lang="sr-Cyrl-RS" sz="4400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8813" y="201677"/>
            <a:ext cx="77935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Clr>
                <a:srgbClr val="FFC000"/>
              </a:buClr>
              <a:buSzPct val="113000"/>
            </a:pPr>
            <a:r>
              <a:rPr lang="sr-Cyrl-RS" sz="2800" b="1" dirty="0" smtClean="0">
                <a:solidFill>
                  <a:srgbClr val="FF0000"/>
                </a:solidFill>
              </a:rPr>
              <a:t>У случају да проценимо да је ученику потребан </a:t>
            </a:r>
            <a:r>
              <a:rPr lang="sr-Cyrl-RS" sz="2800" b="1" dirty="0" smtClean="0">
                <a:solidFill>
                  <a:srgbClr val="FF0000"/>
                </a:solidFill>
              </a:rPr>
              <a:t>ИОП-а </a:t>
            </a:r>
            <a:r>
              <a:rPr lang="sr-Cyrl-RS" sz="2800" b="1" dirty="0" smtClean="0">
                <a:solidFill>
                  <a:srgbClr val="FF0000"/>
                </a:solidFill>
              </a:rPr>
              <a:t>2, да </a:t>
            </a:r>
            <a:r>
              <a:rPr lang="sr-Cyrl-RS" sz="2800" b="1" dirty="0" smtClean="0">
                <a:solidFill>
                  <a:srgbClr val="FF0000"/>
                </a:solidFill>
              </a:rPr>
              <a:t>ли </a:t>
            </a:r>
            <a:r>
              <a:rPr lang="sr-Cyrl-RS" sz="2800" b="1" dirty="0" smtClean="0">
                <a:solidFill>
                  <a:srgbClr val="FF0000"/>
                </a:solidFill>
              </a:rPr>
              <a:t>можемо одмах да приступитимо </a:t>
            </a:r>
            <a:r>
              <a:rPr lang="sr-Cyrl-RS" sz="2800" b="1" dirty="0" smtClean="0">
                <a:solidFill>
                  <a:srgbClr val="FF0000"/>
                </a:solidFill>
              </a:rPr>
              <a:t>његовој изради и примени?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28390">
            <a:off x="7921470" y="458713"/>
            <a:ext cx="917820" cy="9602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3233" y="1798829"/>
            <a:ext cx="1988458" cy="925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571500" algn="ctr">
              <a:lnSpc>
                <a:spcPct val="80000"/>
              </a:lnSpc>
              <a:spcAft>
                <a:spcPts val="3000"/>
              </a:spcAft>
            </a:pPr>
            <a:r>
              <a:rPr lang="sr-Cyrl-RS" sz="6600" b="1" dirty="0" smtClean="0"/>
              <a:t>ДА</a:t>
            </a:r>
            <a:endParaRPr lang="en-US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5337131" y="1813343"/>
            <a:ext cx="1988458" cy="925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571500" algn="ctr">
              <a:lnSpc>
                <a:spcPct val="80000"/>
              </a:lnSpc>
              <a:spcAft>
                <a:spcPts val="3000"/>
              </a:spcAft>
            </a:pPr>
            <a:r>
              <a:rPr lang="sr-Cyrl-RS" sz="6600" b="1" dirty="0" smtClean="0"/>
              <a:t>НЕ</a:t>
            </a:r>
            <a:endParaRPr lang="en-US" sz="6600" dirty="0"/>
          </a:p>
        </p:txBody>
      </p:sp>
      <p:sp>
        <p:nvSpPr>
          <p:cNvPr id="8" name="Oval 7"/>
          <p:cNvSpPr/>
          <p:nvPr/>
        </p:nvSpPr>
        <p:spPr>
          <a:xfrm>
            <a:off x="5557641" y="1547446"/>
            <a:ext cx="1518408" cy="133576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9" name="Group 8"/>
          <p:cNvGrpSpPr/>
          <p:nvPr/>
        </p:nvGrpSpPr>
        <p:grpSpPr>
          <a:xfrm>
            <a:off x="1469069" y="1620242"/>
            <a:ext cx="2307771" cy="1349828"/>
            <a:chOff x="1567543" y="5109029"/>
            <a:chExt cx="2307771" cy="1349828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1567543" y="5181600"/>
              <a:ext cx="2307771" cy="127725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741715" y="5109029"/>
              <a:ext cx="1843314" cy="133531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407972" y="3399353"/>
            <a:ext cx="6499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/>
            <a:r>
              <a:rPr lang="sr-Cyrl-RS" sz="3200" dirty="0" smtClean="0"/>
              <a:t>Доношењу ИОП-а 2 претходи: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9496" y="3970977"/>
            <a:ext cx="74478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/>
            <a:r>
              <a:rPr lang="sr-Cyrl-RS" sz="3200" b="1" dirty="0" smtClean="0"/>
              <a:t>- доношење ИОП-а 1, </a:t>
            </a:r>
          </a:p>
          <a:p>
            <a:pPr indent="-457200"/>
            <a:r>
              <a:rPr lang="sr-Cyrl-RS" sz="3200" b="1" dirty="0" smtClean="0"/>
              <a:t>- примена ИОП-а 1,</a:t>
            </a:r>
          </a:p>
          <a:p>
            <a:pPr indent="-457200"/>
            <a:r>
              <a:rPr lang="sr-Cyrl-RS" sz="3200" b="1" dirty="0" smtClean="0"/>
              <a:t>- вредновање ИОП-а 1</a:t>
            </a:r>
            <a:r>
              <a:rPr lang="sr-Cyrl-RS" sz="3200" dirty="0" smtClean="0"/>
              <a:t>, </a:t>
            </a:r>
          </a:p>
          <a:p>
            <a:pPr indent="-457200"/>
            <a:r>
              <a:rPr lang="sr-Cyrl-RS" sz="3200" dirty="0" smtClean="0"/>
              <a:t>као и прибављање мишљења ИРК </a:t>
            </a:r>
            <a:r>
              <a:rPr lang="sr-Cyrl-RS" sz="2000" dirty="0"/>
              <a:t>(</a:t>
            </a:r>
            <a:r>
              <a:rPr lang="sr-Cyrl-RS" sz="2000" dirty="0" smtClean="0"/>
              <a:t>чл. 77)</a:t>
            </a:r>
            <a:endParaRPr lang="sr-Cyrl-RS" sz="3200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0935" y="1938652"/>
            <a:ext cx="83222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Clr>
                <a:srgbClr val="FFC000"/>
              </a:buClr>
              <a:buSzPct val="113000"/>
            </a:pPr>
            <a:r>
              <a:rPr lang="sr-Cyrl-RS" sz="7200" b="1" dirty="0" smtClean="0">
                <a:solidFill>
                  <a:srgbClr val="FF0000"/>
                </a:solidFill>
              </a:rPr>
              <a:t>К</a:t>
            </a:r>
            <a:r>
              <a:rPr lang="sr-Cyrl-RS" sz="7200" b="1" dirty="0" smtClean="0">
                <a:solidFill>
                  <a:srgbClr val="FF0000"/>
                </a:solidFill>
              </a:rPr>
              <a:t>ораци у изради ИОП-а</a:t>
            </a:r>
            <a:endParaRPr lang="en-US" sz="7200" b="1" dirty="0">
              <a:solidFill>
                <a:srgbClr val="FF0000"/>
              </a:solidFill>
            </a:endParaRPr>
          </a:p>
        </p:txBody>
      </p:sp>
      <p:pic>
        <p:nvPicPr>
          <p:cNvPr id="3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28390">
            <a:off x="8146553" y="289862"/>
            <a:ext cx="917820" cy="9602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28390">
            <a:off x="7896584" y="260833"/>
            <a:ext cx="917820" cy="96022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90170" y="91503"/>
            <a:ext cx="641531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571500" algn="ctr">
              <a:lnSpc>
                <a:spcPct val="80000"/>
              </a:lnSpc>
              <a:spcAft>
                <a:spcPts val="3000"/>
              </a:spcAft>
            </a:pPr>
            <a:r>
              <a:rPr lang="sr-Cyrl-RS" sz="4000" dirty="0" smtClean="0"/>
              <a:t>Када установимо да дете/ученик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74172" y="1122025"/>
            <a:ext cx="8795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571500" algn="ctr">
              <a:spcAft>
                <a:spcPts val="3000"/>
              </a:spcAft>
            </a:pPr>
            <a:r>
              <a:rPr lang="sr-Cyrl-RS" sz="4800" b="1" u="sng" dirty="0" smtClean="0">
                <a:solidFill>
                  <a:srgbClr val="FF0000"/>
                </a:solidFill>
              </a:rPr>
              <a:t>не остварује очекиване исходе</a:t>
            </a:r>
            <a:endParaRPr lang="en-US" sz="4000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168" y="1906304"/>
            <a:ext cx="87956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571500" algn="ctr"/>
            <a:r>
              <a:rPr lang="sr-Cyrl-RS" sz="4000" dirty="0" smtClean="0"/>
              <a:t>или су његови резултати знатно </a:t>
            </a:r>
            <a:endParaRPr lang="sr-Cyrl-RS" sz="4000" dirty="0" smtClean="0"/>
          </a:p>
          <a:p>
            <a:pPr indent="-571500" algn="ctr"/>
            <a:r>
              <a:rPr lang="sr-Cyrl-RS" sz="4400" b="1" dirty="0" smtClean="0"/>
              <a:t>испод </a:t>
            </a:r>
            <a:r>
              <a:rPr lang="sr-Cyrl-RS" sz="4400" b="1" dirty="0" smtClean="0"/>
              <a:t>нивоа општих и посебних стандарда постигнућа</a:t>
            </a:r>
            <a:r>
              <a:rPr lang="sr-Cyrl-RS" sz="4400" dirty="0" smtClean="0"/>
              <a:t>, </a:t>
            </a:r>
            <a:endParaRPr lang="sr-Cyrl-RS" sz="4400" dirty="0" smtClean="0"/>
          </a:p>
          <a:p>
            <a:pPr indent="-571500" algn="ctr"/>
            <a:r>
              <a:rPr lang="sr-Cyrl-RS" sz="4000" dirty="0" smtClean="0"/>
              <a:t>покрећемо </a:t>
            </a:r>
            <a:r>
              <a:rPr lang="sr-Cyrl-RS" sz="4000" dirty="0" smtClean="0"/>
              <a:t>поступак за израду ИОП-а?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741707" y="5287616"/>
            <a:ext cx="1988458" cy="110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571500" algn="ctr">
              <a:lnSpc>
                <a:spcPct val="80000"/>
              </a:lnSpc>
              <a:spcAft>
                <a:spcPts val="3000"/>
              </a:spcAft>
            </a:pPr>
            <a:r>
              <a:rPr lang="sr-Cyrl-RS" sz="8000" b="1" dirty="0" smtClean="0"/>
              <a:t>ДА</a:t>
            </a:r>
            <a:endParaRPr lang="en-US" sz="8000" dirty="0"/>
          </a:p>
        </p:txBody>
      </p:sp>
      <p:sp>
        <p:nvSpPr>
          <p:cNvPr id="7" name="TextBox 6"/>
          <p:cNvSpPr txBox="1"/>
          <p:nvPr/>
        </p:nvSpPr>
        <p:spPr>
          <a:xfrm>
            <a:off x="5435605" y="5302130"/>
            <a:ext cx="1988458" cy="110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571500" algn="ctr">
              <a:lnSpc>
                <a:spcPct val="80000"/>
              </a:lnSpc>
              <a:spcAft>
                <a:spcPts val="3000"/>
              </a:spcAft>
            </a:pPr>
            <a:r>
              <a:rPr lang="sr-Cyrl-RS" sz="8000" b="1" dirty="0" smtClean="0"/>
              <a:t>НЕ</a:t>
            </a:r>
            <a:endParaRPr lang="en-US" sz="8000" dirty="0"/>
          </a:p>
        </p:txBody>
      </p:sp>
      <p:sp>
        <p:nvSpPr>
          <p:cNvPr id="8" name="Oval 7"/>
          <p:cNvSpPr/>
          <p:nvPr/>
        </p:nvSpPr>
        <p:spPr>
          <a:xfrm>
            <a:off x="5529952" y="4920343"/>
            <a:ext cx="1770734" cy="15675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567543" y="5109029"/>
            <a:ext cx="2307771" cy="1349828"/>
            <a:chOff x="1567543" y="5109029"/>
            <a:chExt cx="2307771" cy="1349828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1567543" y="5181600"/>
              <a:ext cx="2307771" cy="127725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741715" y="5109029"/>
              <a:ext cx="1843314" cy="133531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28390">
            <a:off x="8103011" y="264105"/>
            <a:ext cx="917820" cy="9602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7028" y="116112"/>
            <a:ext cx="7750629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ctr">
              <a:lnSpc>
                <a:spcPct val="80000"/>
              </a:lnSpc>
              <a:buClr>
                <a:srgbClr val="FFC000"/>
              </a:buClr>
              <a:buSzPct val="113000"/>
            </a:pPr>
            <a:r>
              <a:rPr lang="sr-Cyrl-RS" sz="3200" b="1" u="sng" dirty="0" smtClean="0">
                <a:solidFill>
                  <a:srgbClr val="FF0000"/>
                </a:solidFill>
              </a:rPr>
              <a:t>Шта предузимамо у случају када установимо да ученик не остварује очекиване исходе?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7371" y="1640123"/>
            <a:ext cx="8389258" cy="1188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sr-Cyrl-RS" sz="2400" dirty="0" smtClean="0"/>
              <a:t>Прикупљамо</a:t>
            </a:r>
            <a:r>
              <a:rPr lang="sr-Cyrl-RS" sz="3600" b="1" dirty="0" smtClean="0"/>
              <a:t> податаке </a:t>
            </a:r>
            <a:r>
              <a:rPr lang="sr-Cyrl-RS" sz="3600" b="1" dirty="0" smtClean="0"/>
              <a:t>о </a:t>
            </a:r>
            <a:r>
              <a:rPr lang="sr-Cyrl-RS" sz="3600" b="1" dirty="0" smtClean="0"/>
              <a:t>ученику</a:t>
            </a:r>
            <a:r>
              <a:rPr lang="sr-Cyrl-RS" sz="3600" dirty="0" smtClean="0"/>
              <a:t> </a:t>
            </a:r>
            <a:r>
              <a:rPr lang="sr-Cyrl-RS" sz="2400" dirty="0" smtClean="0"/>
              <a:t>и приступамо </a:t>
            </a:r>
            <a:r>
              <a:rPr lang="sr-Cyrl-RS" sz="3600" b="1" dirty="0" smtClean="0"/>
              <a:t>индивидуализованом начину </a:t>
            </a:r>
            <a:r>
              <a:rPr lang="sr-Cyrl-RS" sz="3600" b="1" dirty="0" smtClean="0"/>
              <a:t>рада </a:t>
            </a:r>
            <a:r>
              <a:rPr lang="sr-Cyrl-RS" sz="2800" dirty="0" smtClean="0"/>
              <a:t>(индивидуализацији)</a:t>
            </a:r>
            <a:r>
              <a:rPr lang="sr-Cyrl-RS" sz="2800" dirty="0" smtClean="0"/>
              <a:t>.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80565" y="3389092"/>
            <a:ext cx="7068457" cy="803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sr-Cyrl-RS" sz="2800" b="1" dirty="0" smtClean="0"/>
              <a:t>И</a:t>
            </a:r>
            <a:r>
              <a:rPr lang="sr-Cyrl-RS" sz="3200" b="1" dirty="0" smtClean="0"/>
              <a:t>ндивидуализовани начин рада </a:t>
            </a:r>
            <a:r>
              <a:rPr lang="sr-Cyrl-RS" sz="2400" dirty="0" smtClean="0"/>
              <a:t>представља </a:t>
            </a:r>
            <a:r>
              <a:rPr lang="sr-Cyrl-RS" sz="2800" b="1" dirty="0" smtClean="0"/>
              <a:t>прилагођавање</a:t>
            </a:r>
            <a:r>
              <a:rPr lang="sr-Cyrl-RS" sz="3200" dirty="0" smtClean="0"/>
              <a:t>: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70858" y="4220684"/>
            <a:ext cx="753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Cyrl-RS" sz="2400" b="1" dirty="0" smtClean="0"/>
              <a:t>простора и услова </a:t>
            </a:r>
            <a:r>
              <a:rPr lang="sr-Cyrl-RS" sz="2400" dirty="0" smtClean="0"/>
              <a:t>у којима се одвијају активности</a:t>
            </a:r>
            <a:r>
              <a:rPr lang="sr-Cyrl-RS" sz="2400" dirty="0" smtClean="0"/>
              <a:t> </a:t>
            </a:r>
            <a:endParaRPr lang="sr-Cyrl-RS" sz="24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870859" y="4628852"/>
            <a:ext cx="4702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sr-Cyrl-RS" sz="2400" b="1" dirty="0" smtClean="0"/>
              <a:t>метода</a:t>
            </a:r>
            <a:r>
              <a:rPr lang="sr-Cyrl-RS" sz="2400" b="1" dirty="0" smtClean="0"/>
              <a:t>, техника и облика рада</a:t>
            </a:r>
          </a:p>
        </p:txBody>
      </p:sp>
      <p:pic>
        <p:nvPicPr>
          <p:cNvPr id="10" name="Picture 9" descr="Image result for tačno"/>
          <p:cNvPicPr>
            <a:picLocks noChangeAspect="1" noChangeArrowheads="1"/>
          </p:cNvPicPr>
          <p:nvPr/>
        </p:nvPicPr>
        <p:blipFill>
          <a:blip r:embed="rId3" cstate="print"/>
          <a:srcRect l="7211" t="5147" r="6813" b="15458"/>
          <a:stretch>
            <a:fillRect/>
          </a:stretch>
        </p:blipFill>
        <p:spPr bwMode="auto">
          <a:xfrm>
            <a:off x="451193" y="4412334"/>
            <a:ext cx="285040" cy="262462"/>
          </a:xfrm>
          <a:prstGeom prst="rect">
            <a:avLst/>
          </a:prstGeom>
          <a:noFill/>
        </p:spPr>
      </p:pic>
      <p:pic>
        <p:nvPicPr>
          <p:cNvPr id="11" name="Picture 10" descr="Image result for tačno"/>
          <p:cNvPicPr>
            <a:picLocks noChangeAspect="1" noChangeArrowheads="1"/>
          </p:cNvPicPr>
          <p:nvPr/>
        </p:nvPicPr>
        <p:blipFill>
          <a:blip r:embed="rId3" cstate="print"/>
          <a:srcRect l="7211" t="5147" r="6813" b="15458"/>
          <a:stretch>
            <a:fillRect/>
          </a:stretch>
        </p:blipFill>
        <p:spPr bwMode="auto">
          <a:xfrm>
            <a:off x="451193" y="4811478"/>
            <a:ext cx="285040" cy="262462"/>
          </a:xfrm>
          <a:prstGeom prst="rect">
            <a:avLst/>
          </a:prstGeom>
          <a:noFill/>
        </p:spPr>
      </p:pic>
      <p:pic>
        <p:nvPicPr>
          <p:cNvPr id="12" name="Picture 11" descr="Image result for tačno"/>
          <p:cNvPicPr>
            <a:picLocks noChangeAspect="1" noChangeArrowheads="1"/>
          </p:cNvPicPr>
          <p:nvPr/>
        </p:nvPicPr>
        <p:blipFill>
          <a:blip r:embed="rId3" cstate="print"/>
          <a:srcRect l="7211" t="5147" r="6813" b="15458"/>
          <a:stretch>
            <a:fillRect/>
          </a:stretch>
        </p:blipFill>
        <p:spPr bwMode="auto">
          <a:xfrm>
            <a:off x="451193" y="5196108"/>
            <a:ext cx="285040" cy="262462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870859" y="5416160"/>
            <a:ext cx="3875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800"/>
              </a:spcAft>
            </a:pPr>
            <a:r>
              <a:rPr lang="sr-Cyrl-RS" sz="2400" b="1" dirty="0" smtClean="0"/>
              <a:t>испитивања и оцењивања</a:t>
            </a:r>
          </a:p>
        </p:txBody>
      </p:sp>
      <p:pic>
        <p:nvPicPr>
          <p:cNvPr id="14" name="Picture 13" descr="Image result for tačno"/>
          <p:cNvPicPr>
            <a:picLocks noChangeAspect="1" noChangeArrowheads="1"/>
          </p:cNvPicPr>
          <p:nvPr/>
        </p:nvPicPr>
        <p:blipFill>
          <a:blip r:embed="rId3" cstate="print"/>
          <a:srcRect l="7211" t="5147" r="6813" b="15458"/>
          <a:stretch>
            <a:fillRect/>
          </a:stretch>
        </p:blipFill>
        <p:spPr bwMode="auto">
          <a:xfrm>
            <a:off x="451193" y="5580738"/>
            <a:ext cx="285040" cy="262462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870858" y="5809812"/>
            <a:ext cx="60089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 smtClean="0"/>
              <a:t>садржаја, исхода </a:t>
            </a:r>
            <a:r>
              <a:rPr lang="sr-Cyrl-RS" sz="2400" b="1" dirty="0" smtClean="0"/>
              <a:t>и стандарда постигнућа </a:t>
            </a:r>
            <a:endParaRPr lang="en-US" sz="2400" b="1" dirty="0"/>
          </a:p>
        </p:txBody>
      </p:sp>
      <p:pic>
        <p:nvPicPr>
          <p:cNvPr id="16" name="Picture 15" descr="Image result for tačno"/>
          <p:cNvPicPr>
            <a:picLocks noChangeAspect="1" noChangeArrowheads="1"/>
          </p:cNvPicPr>
          <p:nvPr/>
        </p:nvPicPr>
        <p:blipFill>
          <a:blip r:embed="rId3" cstate="print"/>
          <a:srcRect l="7211" t="5147" r="6813" b="15458"/>
          <a:stretch>
            <a:fillRect/>
          </a:stretch>
        </p:blipFill>
        <p:spPr bwMode="auto">
          <a:xfrm>
            <a:off x="451193" y="5965369"/>
            <a:ext cx="285040" cy="262462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870857" y="5022506"/>
            <a:ext cx="8026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 smtClean="0"/>
              <a:t>наставних </a:t>
            </a:r>
            <a:r>
              <a:rPr lang="sr-Cyrl-RS" sz="2400" b="1" dirty="0" smtClean="0"/>
              <a:t>средстава, дидактичког материјала и помагала</a:t>
            </a:r>
            <a:endParaRPr lang="en-US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3" grpId="0"/>
      <p:bldP spid="15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28390">
            <a:off x="7957868" y="420528"/>
            <a:ext cx="917820" cy="96022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88114" y="151025"/>
            <a:ext cx="8317256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ctr">
              <a:lnSpc>
                <a:spcPct val="80000"/>
              </a:lnSpc>
              <a:buClr>
                <a:srgbClr val="FFC000"/>
              </a:buClr>
              <a:buSzPct val="113000"/>
            </a:pPr>
            <a:r>
              <a:rPr lang="sr-Cyrl-RS" sz="2400" b="1" u="sng" dirty="0" smtClean="0">
                <a:solidFill>
                  <a:srgbClr val="FF0000"/>
                </a:solidFill>
              </a:rPr>
              <a:t>Да ли постоји образац у који се уписује индивидуализовани начин рада?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056" y="848271"/>
            <a:ext cx="8563429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sr-Cyrl-RS" sz="2000" b="1" dirty="0" smtClean="0"/>
              <a:t>ПОСТОЈИ! </a:t>
            </a:r>
          </a:p>
          <a:p>
            <a:pPr algn="ctr">
              <a:lnSpc>
                <a:spcPct val="80000"/>
              </a:lnSpc>
            </a:pPr>
            <a:r>
              <a:rPr lang="sr-Cyrl-RS" sz="2000" dirty="0" smtClean="0"/>
              <a:t>То је </a:t>
            </a:r>
            <a:r>
              <a:rPr lang="sr-Cyrl-RS" sz="2000" b="1" dirty="0" smtClean="0"/>
              <a:t>ОБРАЗАЦ 1 – “Планиране мере отклањања физичких и комуникацијских препрека у школи”  (</a:t>
            </a:r>
            <a:r>
              <a:rPr lang="sr-Cyrl-RS" sz="1600" dirty="0" smtClean="0">
                <a:hlinkClick r:id="rId3" action="ppaction://hlinkfile"/>
              </a:rPr>
              <a:t>ОБРАЗАЦ 1</a:t>
            </a:r>
            <a:r>
              <a:rPr lang="sr-Cyrl-RS" sz="2000" b="1" dirty="0" smtClean="0"/>
              <a:t>)</a:t>
            </a:r>
            <a:endParaRPr lang="en-US" sz="2000" b="1" dirty="0"/>
          </a:p>
        </p:txBody>
      </p:sp>
      <p:pic>
        <p:nvPicPr>
          <p:cNvPr id="33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28390">
            <a:off x="7911099" y="5732719"/>
            <a:ext cx="917820" cy="960220"/>
          </a:xfrm>
          <a:prstGeom prst="rect">
            <a:avLst/>
          </a:prstGeom>
          <a:noFill/>
        </p:spPr>
      </p:pic>
      <p:pic>
        <p:nvPicPr>
          <p:cNvPr id="34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28390">
            <a:off x="8001409" y="3700730"/>
            <a:ext cx="917820" cy="960220"/>
          </a:xfrm>
          <a:prstGeom prst="rect">
            <a:avLst/>
          </a:prstGeom>
          <a:noFill/>
        </p:spPr>
      </p:pic>
      <p:pic>
        <p:nvPicPr>
          <p:cNvPr id="35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28390">
            <a:off x="7998182" y="1922736"/>
            <a:ext cx="917820" cy="960220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312284" y="2146723"/>
            <a:ext cx="7830231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ctr">
              <a:lnSpc>
                <a:spcPct val="80000"/>
              </a:lnSpc>
              <a:buClr>
                <a:srgbClr val="FFC000"/>
              </a:buClr>
              <a:buSzPct val="113000"/>
            </a:pPr>
            <a:r>
              <a:rPr lang="sr-Cyrl-RS" sz="2400" b="1" u="sng" dirty="0" smtClean="0">
                <a:solidFill>
                  <a:srgbClr val="FF0000"/>
                </a:solidFill>
              </a:rPr>
              <a:t>Како се назива документ са прикупљеним подацима о ученику?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9040" y="2843968"/>
            <a:ext cx="87956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sr-Cyrl-RS" sz="2000" b="1" dirty="0" smtClean="0"/>
              <a:t>ОПИС ОБРАЗОВНЕ </a:t>
            </a:r>
            <a:r>
              <a:rPr lang="sr-Cyrl-RS" sz="2000" b="1" dirty="0" smtClean="0"/>
              <a:t>СИТУАЦИЈЕ </a:t>
            </a:r>
            <a:r>
              <a:rPr lang="sr-Cyrl-RS" sz="2000" dirty="0" smtClean="0"/>
              <a:t>– то је основ за писање педагошког профила. </a:t>
            </a:r>
          </a:p>
          <a:p>
            <a:pPr algn="ctr">
              <a:lnSpc>
                <a:spcPct val="80000"/>
              </a:lnSpc>
            </a:pPr>
            <a:r>
              <a:rPr lang="sr-Cyrl-RS" sz="2000" dirty="0" smtClean="0"/>
              <a:t>П</a:t>
            </a:r>
            <a:r>
              <a:rPr lang="sr-Cyrl-RS" sz="2000" dirty="0" smtClean="0"/>
              <a:t>ише се колоквијалним језиком, а уписују се </a:t>
            </a:r>
            <a:r>
              <a:rPr lang="sr-Cyrl-RS" sz="2000" b="1" dirty="0" smtClean="0"/>
              <a:t>сва запажања о ученику</a:t>
            </a:r>
            <a:r>
              <a:rPr lang="sr-Cyrl-RS" sz="2000" dirty="0" smtClean="0"/>
              <a:t>, како </a:t>
            </a:r>
            <a:r>
              <a:rPr lang="sr-Cyrl-RS" sz="2000" b="1" dirty="0" smtClean="0"/>
              <a:t>позитивна</a:t>
            </a:r>
            <a:r>
              <a:rPr lang="sr-Cyrl-RS" sz="2000" dirty="0" smtClean="0"/>
              <a:t>, тако </a:t>
            </a:r>
            <a:r>
              <a:rPr lang="sr-Cyrl-RS" sz="2000" b="1" dirty="0" smtClean="0"/>
              <a:t>и негативна</a:t>
            </a:r>
            <a:endParaRPr lang="en-US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77599" y="3953747"/>
            <a:ext cx="7830231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ctr">
              <a:lnSpc>
                <a:spcPct val="80000"/>
              </a:lnSpc>
              <a:buClr>
                <a:srgbClr val="FFC000"/>
              </a:buClr>
              <a:buSzPct val="113000"/>
            </a:pPr>
            <a:r>
              <a:rPr lang="sr-Cyrl-RS" sz="2400" b="1" u="sng" dirty="0" smtClean="0">
                <a:solidFill>
                  <a:srgbClr val="FF0000"/>
                </a:solidFill>
              </a:rPr>
              <a:t>На који начин се прикупљају подаци </a:t>
            </a:r>
            <a:r>
              <a:rPr lang="sr-Cyrl-RS" sz="2400" b="1" u="sng" dirty="0" smtClean="0">
                <a:solidFill>
                  <a:srgbClr val="FF0000"/>
                </a:solidFill>
              </a:rPr>
              <a:t>у опису образовне ситуације?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2567" y="4578421"/>
            <a:ext cx="83602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dirty="0" smtClean="0"/>
              <a:t>Путем </a:t>
            </a:r>
            <a:r>
              <a:rPr lang="ru-RU" sz="2000" b="1" dirty="0" smtClean="0"/>
              <a:t>систематско </a:t>
            </a:r>
            <a:r>
              <a:rPr lang="ru-RU" sz="2000" b="1" dirty="0" smtClean="0"/>
              <a:t>посматрање</a:t>
            </a:r>
            <a:r>
              <a:rPr lang="ru-RU" sz="2000" dirty="0" smtClean="0"/>
              <a:t>, </a:t>
            </a:r>
            <a:r>
              <a:rPr lang="ru-RU" sz="2000" b="1" dirty="0" smtClean="0"/>
              <a:t>тестирања</a:t>
            </a:r>
            <a:r>
              <a:rPr lang="ru-RU" sz="2000" dirty="0" smtClean="0"/>
              <a:t>, </a:t>
            </a:r>
            <a:r>
              <a:rPr lang="ru-RU" sz="2000" b="1" dirty="0" smtClean="0"/>
              <a:t>интервјуа</a:t>
            </a:r>
            <a:r>
              <a:rPr lang="ru-RU" sz="2000" dirty="0" smtClean="0"/>
              <a:t>, путем </a:t>
            </a:r>
            <a:r>
              <a:rPr lang="ru-RU" sz="2000" b="1" dirty="0" smtClean="0"/>
              <a:t>упитника</a:t>
            </a:r>
            <a:r>
              <a:rPr lang="ru-RU" sz="2000" dirty="0" smtClean="0"/>
              <a:t>, а извори могу бити </a:t>
            </a:r>
            <a:r>
              <a:rPr lang="ru-RU" sz="2000" b="1" dirty="0" smtClean="0"/>
              <a:t>р</a:t>
            </a:r>
            <a:r>
              <a:rPr lang="sr-Cyrl-RS" sz="2000" b="1" dirty="0" smtClean="0"/>
              <a:t>одитељи/старатељи</a:t>
            </a:r>
            <a:r>
              <a:rPr lang="sr-Cyrl-RS" sz="2000" b="1" dirty="0" smtClean="0"/>
              <a:t>, само дете, </a:t>
            </a:r>
            <a:r>
              <a:rPr lang="sr-Cyrl-RS" sz="2000" b="1" dirty="0" smtClean="0"/>
              <a:t> други </a:t>
            </a:r>
            <a:r>
              <a:rPr lang="sr-Cyrl-RS" sz="2000" b="1" dirty="0" smtClean="0"/>
              <a:t>ученици, </a:t>
            </a:r>
            <a:r>
              <a:rPr lang="sr-Cyrl-RS" sz="2000" b="1" dirty="0" smtClean="0"/>
              <a:t> остали </a:t>
            </a:r>
            <a:r>
              <a:rPr lang="sr-Cyrl-RS" sz="2000" b="1" dirty="0" smtClean="0"/>
              <a:t>наставници, стручњаци изван установе, </a:t>
            </a:r>
            <a:r>
              <a:rPr lang="sr-Cyrl-RS" sz="2000" b="1" dirty="0" smtClean="0"/>
              <a:t> медицински </a:t>
            </a:r>
            <a:r>
              <a:rPr lang="sr-Cyrl-RS" sz="2000" b="1" dirty="0" smtClean="0"/>
              <a:t>налази </a:t>
            </a:r>
            <a:r>
              <a:rPr lang="sr-Cyrl-RS" sz="2000" dirty="0" smtClean="0"/>
              <a:t>и сл</a:t>
            </a:r>
            <a:r>
              <a:rPr lang="sr-Cyrl-RS" sz="2000" dirty="0" smtClean="0"/>
              <a:t>.  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421142" y="5768016"/>
            <a:ext cx="7830231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ctr">
              <a:lnSpc>
                <a:spcPct val="80000"/>
              </a:lnSpc>
              <a:buClr>
                <a:srgbClr val="FFC000"/>
              </a:buClr>
              <a:buSzPct val="113000"/>
            </a:pPr>
            <a:r>
              <a:rPr lang="sr-Cyrl-RS" sz="2400" b="1" u="sng" dirty="0" smtClean="0">
                <a:solidFill>
                  <a:srgbClr val="FF0000"/>
                </a:solidFill>
              </a:rPr>
              <a:t>Да ли постоји  званичан образац у који се уписује опис образовне ситуације?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149601" y="6334638"/>
            <a:ext cx="3004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400" b="1" dirty="0" smtClean="0"/>
              <a:t>НЕ ПОСТОЈИ</a:t>
            </a:r>
            <a:endParaRPr lang="en-US" sz="24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28390">
            <a:off x="7896583" y="347908"/>
            <a:ext cx="917820" cy="9602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24114" y="831717"/>
            <a:ext cx="7561943" cy="1288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571500" algn="ctr">
              <a:lnSpc>
                <a:spcPct val="80000"/>
              </a:lnSpc>
            </a:pPr>
            <a:r>
              <a:rPr lang="sr-Cyrl-RS" sz="4400" dirty="0" smtClean="0"/>
              <a:t>Уколико</a:t>
            </a:r>
            <a:r>
              <a:rPr lang="sr-Cyrl-RS" sz="4800" dirty="0" smtClean="0"/>
              <a:t> </a:t>
            </a:r>
          </a:p>
          <a:p>
            <a:pPr indent="-571500" algn="ctr">
              <a:lnSpc>
                <a:spcPct val="80000"/>
              </a:lnSpc>
            </a:pPr>
            <a:r>
              <a:rPr lang="sr-Cyrl-RS" sz="4800" b="1" dirty="0" smtClean="0">
                <a:solidFill>
                  <a:srgbClr val="FF0000"/>
                </a:solidFill>
              </a:rPr>
              <a:t>мере индивидуализације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172" y="1862239"/>
            <a:ext cx="8795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571500" algn="ctr">
              <a:spcAft>
                <a:spcPts val="3000"/>
              </a:spcAft>
            </a:pPr>
            <a:r>
              <a:rPr lang="sr-Cyrl-RS" sz="4800" b="1" u="sng" dirty="0" smtClean="0">
                <a:solidFill>
                  <a:srgbClr val="FF0000"/>
                </a:solidFill>
              </a:rPr>
              <a:t>не </a:t>
            </a:r>
            <a:r>
              <a:rPr lang="sr-Cyrl-RS" sz="4800" b="1" u="sng" dirty="0" smtClean="0">
                <a:solidFill>
                  <a:srgbClr val="FF0000"/>
                </a:solidFill>
              </a:rPr>
              <a:t>дају </a:t>
            </a:r>
            <a:r>
              <a:rPr lang="sr-Cyrl-RS" sz="4800" b="1" u="sng" dirty="0" smtClean="0">
                <a:solidFill>
                  <a:srgbClr val="FF0000"/>
                </a:solidFill>
              </a:rPr>
              <a:t>очекиване </a:t>
            </a:r>
            <a:r>
              <a:rPr lang="sr-Cyrl-RS" sz="4800" b="1" u="sng" dirty="0" smtClean="0">
                <a:solidFill>
                  <a:srgbClr val="FF0000"/>
                </a:solidFill>
              </a:rPr>
              <a:t>резултате</a:t>
            </a:r>
            <a:r>
              <a:rPr lang="sr-Cyrl-RS" sz="4800" dirty="0" smtClean="0"/>
              <a:t>,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168" y="2661032"/>
            <a:ext cx="87956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571500" algn="ctr">
              <a:spcAft>
                <a:spcPts val="3000"/>
              </a:spcAft>
            </a:pPr>
            <a:r>
              <a:rPr lang="sr-Cyrl-RS" sz="4400" dirty="0" smtClean="0"/>
              <a:t>прелазимо на израду и примену ИОП-а</a:t>
            </a:r>
            <a:r>
              <a:rPr lang="sr-Cyrl-RS" sz="4400" dirty="0" smtClean="0"/>
              <a:t>?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1741707" y="4736084"/>
            <a:ext cx="1988458" cy="110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571500" algn="ctr">
              <a:lnSpc>
                <a:spcPct val="80000"/>
              </a:lnSpc>
              <a:spcAft>
                <a:spcPts val="3000"/>
              </a:spcAft>
            </a:pPr>
            <a:r>
              <a:rPr lang="sr-Cyrl-RS" sz="8000" b="1" dirty="0" smtClean="0"/>
              <a:t>ДА</a:t>
            </a:r>
            <a:endParaRPr lang="en-US" sz="8000" dirty="0"/>
          </a:p>
        </p:txBody>
      </p:sp>
      <p:sp>
        <p:nvSpPr>
          <p:cNvPr id="7" name="TextBox 6"/>
          <p:cNvSpPr txBox="1"/>
          <p:nvPr/>
        </p:nvSpPr>
        <p:spPr>
          <a:xfrm>
            <a:off x="5435605" y="4750598"/>
            <a:ext cx="1988458" cy="110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571500" algn="ctr">
              <a:lnSpc>
                <a:spcPct val="80000"/>
              </a:lnSpc>
              <a:spcAft>
                <a:spcPts val="3000"/>
              </a:spcAft>
            </a:pPr>
            <a:r>
              <a:rPr lang="sr-Cyrl-RS" sz="8000" b="1" dirty="0" smtClean="0"/>
              <a:t>НЕ</a:t>
            </a:r>
            <a:endParaRPr lang="en-US" sz="8000" dirty="0"/>
          </a:p>
        </p:txBody>
      </p:sp>
      <p:sp>
        <p:nvSpPr>
          <p:cNvPr id="8" name="Oval 7"/>
          <p:cNvSpPr/>
          <p:nvPr/>
        </p:nvSpPr>
        <p:spPr>
          <a:xfrm>
            <a:off x="5529952" y="4368811"/>
            <a:ext cx="1770734" cy="15675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567543" y="4557497"/>
            <a:ext cx="2307771" cy="1349828"/>
            <a:chOff x="1567543" y="5109029"/>
            <a:chExt cx="2307771" cy="1349828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1567543" y="5181600"/>
              <a:ext cx="2307771" cy="127725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741715" y="5109029"/>
              <a:ext cx="1843314" cy="133531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756177">
            <a:off x="5257760" y="3175228"/>
            <a:ext cx="3607827" cy="296945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23656" y="1208064"/>
            <a:ext cx="68368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9600" b="1" dirty="0" smtClean="0">
                <a:solidFill>
                  <a:srgbClr val="002060"/>
                </a:solidFill>
                <a:latin typeface="Comic Sans MS" pitchFamily="66" charset="0"/>
              </a:rPr>
              <a:t>Циљеви обуке</a:t>
            </a:r>
            <a:endParaRPr lang="en-US" sz="96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1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28390">
            <a:off x="8103011" y="162507"/>
            <a:ext cx="917820" cy="9602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2229" y="87084"/>
            <a:ext cx="8142514" cy="98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ctr">
              <a:lnSpc>
                <a:spcPct val="80000"/>
              </a:lnSpc>
              <a:buClr>
                <a:srgbClr val="FFC000"/>
              </a:buClr>
              <a:buSzPct val="113000"/>
            </a:pPr>
            <a:r>
              <a:rPr lang="sr-Cyrl-RS" sz="2400" b="1" u="sng" dirty="0" smtClean="0">
                <a:solidFill>
                  <a:srgbClr val="FF0000"/>
                </a:solidFill>
              </a:rPr>
              <a:t>Након реализованих и евидентираних </a:t>
            </a:r>
            <a:r>
              <a:rPr lang="sr-Cyrl-RS" sz="2400" b="1" u="sng" dirty="0" smtClean="0">
                <a:solidFill>
                  <a:srgbClr val="FF0000"/>
                </a:solidFill>
              </a:rPr>
              <a:t>мера индвидуализације које нису дале очекиване резултате врши се</a:t>
            </a:r>
            <a:r>
              <a:rPr lang="sr-Cyrl-RS" sz="2400" b="1" dirty="0" smtClean="0">
                <a:solidFill>
                  <a:srgbClr val="FF0000"/>
                </a:solidFill>
              </a:rPr>
              <a:t>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95135" y="1067595"/>
            <a:ext cx="8969829" cy="3707608"/>
            <a:chOff x="22565" y="1343361"/>
            <a:chExt cx="8969829" cy="3707608"/>
          </a:xfrm>
        </p:grpSpPr>
        <p:cxnSp>
          <p:nvCxnSpPr>
            <p:cNvPr id="21" name="Straight Connector 20"/>
            <p:cNvCxnSpPr/>
            <p:nvPr/>
          </p:nvCxnSpPr>
          <p:spPr>
            <a:xfrm rot="5400000">
              <a:off x="820857" y="3214906"/>
              <a:ext cx="3671320" cy="8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72570" y="2207765"/>
              <a:ext cx="8882743" cy="1292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72570" y="1344160"/>
              <a:ext cx="8919029" cy="20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2570" y="3309273"/>
              <a:ext cx="8897258" cy="161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1795746" y="3197166"/>
              <a:ext cx="3643081" cy="64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8056" y="5013126"/>
              <a:ext cx="8897258" cy="161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7120052" y="3164110"/>
              <a:ext cx="3693091" cy="5159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/>
          <p:cNvSpPr/>
          <p:nvPr/>
        </p:nvSpPr>
        <p:spPr>
          <a:xfrm>
            <a:off x="130637" y="1161168"/>
            <a:ext cx="2554504" cy="76264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u="sng" dirty="0" smtClean="0">
                <a:solidFill>
                  <a:srgbClr val="FF0000"/>
                </a:solidFill>
              </a:rPr>
              <a:t>ПРОЦЕНА </a:t>
            </a:r>
            <a:r>
              <a:rPr lang="en-US" b="1" u="sng" dirty="0" smtClean="0">
                <a:solidFill>
                  <a:srgbClr val="FF0000"/>
                </a:solidFill>
              </a:rPr>
              <a:t>ПОТРЕБА </a:t>
            </a:r>
            <a:endParaRPr lang="sr-Cyrl-RS" b="1" u="sng" dirty="0" smtClean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sr-Cyrl-RS" b="1" dirty="0" smtClean="0"/>
              <a:t>за</a:t>
            </a:r>
            <a:r>
              <a:rPr lang="en-US" b="1" dirty="0" smtClean="0"/>
              <a:t> </a:t>
            </a:r>
            <a:endParaRPr lang="sr-Cyrl-RS" b="1" dirty="0" smtClean="0"/>
          </a:p>
          <a:p>
            <a:pPr algn="ctr">
              <a:lnSpc>
                <a:spcPct val="80000"/>
              </a:lnSpc>
            </a:pPr>
            <a:r>
              <a:rPr lang="en-US" b="1" dirty="0" smtClean="0"/>
              <a:t>ИЗРАДОМ </a:t>
            </a:r>
            <a:r>
              <a:rPr lang="en-US" b="1" dirty="0" smtClean="0"/>
              <a:t>ИОП-а</a:t>
            </a:r>
            <a:endParaRPr lang="en-US" sz="1200" dirty="0"/>
          </a:p>
        </p:txBody>
      </p:sp>
      <p:sp>
        <p:nvSpPr>
          <p:cNvPr id="47" name="Rectangle 46"/>
          <p:cNvSpPr/>
          <p:nvPr/>
        </p:nvSpPr>
        <p:spPr>
          <a:xfrm>
            <a:off x="2743199" y="1095858"/>
            <a:ext cx="6284686" cy="76264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1600" dirty="0" smtClean="0"/>
              <a:t>Ову процену врше</a:t>
            </a:r>
            <a:r>
              <a:rPr lang="ru-RU" dirty="0" smtClean="0"/>
              <a:t>:</a:t>
            </a:r>
          </a:p>
          <a:p>
            <a:pPr algn="ctr">
              <a:lnSpc>
                <a:spcPct val="80000"/>
              </a:lnSpc>
              <a:defRPr/>
            </a:pPr>
            <a:r>
              <a:rPr lang="ru-RU" dirty="0" smtClean="0"/>
              <a:t> </a:t>
            </a:r>
            <a:r>
              <a:rPr lang="ru-RU" b="1" dirty="0" smtClean="0"/>
              <a:t>васпитач</a:t>
            </a:r>
            <a:r>
              <a:rPr lang="ru-RU" dirty="0" smtClean="0"/>
              <a:t>/</a:t>
            </a:r>
            <a:r>
              <a:rPr lang="ru-RU" b="1" dirty="0" smtClean="0"/>
              <a:t>наставник</a:t>
            </a:r>
            <a:r>
              <a:rPr lang="ru-RU" dirty="0" smtClean="0"/>
              <a:t>/</a:t>
            </a:r>
            <a:r>
              <a:rPr lang="ru-RU" b="1" dirty="0" smtClean="0"/>
              <a:t>наставник</a:t>
            </a:r>
            <a:r>
              <a:rPr lang="ru-RU" dirty="0" smtClean="0"/>
              <a:t> </a:t>
            </a:r>
            <a:r>
              <a:rPr lang="ru-RU" b="1" dirty="0" smtClean="0"/>
              <a:t>разредне наставе</a:t>
            </a:r>
            <a:r>
              <a:rPr lang="ru-RU" dirty="0" smtClean="0"/>
              <a:t>, </a:t>
            </a:r>
            <a:r>
              <a:rPr lang="ru-RU" b="1" dirty="0" smtClean="0"/>
              <a:t>стручни сарадник </a:t>
            </a:r>
            <a:r>
              <a:rPr lang="ru-RU" dirty="0" smtClean="0"/>
              <a:t>или </a:t>
            </a:r>
            <a:r>
              <a:rPr lang="ru-RU" b="1" dirty="0" smtClean="0"/>
              <a:t>родитељ</a:t>
            </a:r>
            <a:endParaRPr lang="en-US" b="1" dirty="0" smtClean="0"/>
          </a:p>
        </p:txBody>
      </p:sp>
      <p:sp>
        <p:nvSpPr>
          <p:cNvPr id="50" name="Rectangle 49"/>
          <p:cNvSpPr/>
          <p:nvPr/>
        </p:nvSpPr>
        <p:spPr>
          <a:xfrm>
            <a:off x="50808" y="1995747"/>
            <a:ext cx="2706906" cy="98424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sr-Cyrl-RS" dirty="0" smtClean="0"/>
              <a:t>Подношење</a:t>
            </a:r>
            <a:r>
              <a:rPr lang="sr-Cyrl-RS" b="1" dirty="0" smtClean="0"/>
              <a:t> </a:t>
            </a:r>
            <a:r>
              <a:rPr lang="en-US" b="1" dirty="0" smtClean="0"/>
              <a:t>ПРЕДЛОГ</a:t>
            </a:r>
            <a:r>
              <a:rPr lang="sr-Cyrl-RS" b="1" dirty="0" smtClean="0"/>
              <a:t>А</a:t>
            </a:r>
            <a:r>
              <a:rPr lang="en-US" b="1" dirty="0" smtClean="0"/>
              <a:t> </a:t>
            </a:r>
            <a:endParaRPr lang="sr-Cyrl-RS" b="1" dirty="0" smtClean="0"/>
          </a:p>
          <a:p>
            <a:pPr algn="ctr">
              <a:lnSpc>
                <a:spcPct val="80000"/>
              </a:lnSpc>
            </a:pPr>
            <a:r>
              <a:rPr lang="sr-Cyrl-RS" dirty="0" smtClean="0"/>
              <a:t>з</a:t>
            </a:r>
            <a:r>
              <a:rPr lang="en-US" dirty="0" smtClean="0"/>
              <a:t>а</a:t>
            </a:r>
            <a:endParaRPr lang="sr-Cyrl-RS" dirty="0" smtClean="0"/>
          </a:p>
          <a:p>
            <a:pPr algn="ctr">
              <a:lnSpc>
                <a:spcPct val="80000"/>
              </a:lnSpc>
            </a:pPr>
            <a:r>
              <a:rPr lang="en-US" b="1" u="sng" dirty="0" smtClean="0">
                <a:solidFill>
                  <a:srgbClr val="FF0000"/>
                </a:solidFill>
              </a:rPr>
              <a:t>УТВРЂИВАЊЕ ПРАВА </a:t>
            </a:r>
            <a:endParaRPr lang="sr-Cyrl-RS" b="1" u="sng" dirty="0" smtClean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b="1" dirty="0" err="1" smtClean="0"/>
              <a:t>на</a:t>
            </a:r>
            <a:r>
              <a:rPr lang="en-US" b="1" dirty="0" smtClean="0"/>
              <a:t> </a:t>
            </a:r>
            <a:r>
              <a:rPr lang="en-US" b="1" dirty="0" smtClean="0"/>
              <a:t>ИОП</a:t>
            </a:r>
            <a:r>
              <a:rPr lang="sr-Cyrl-RS" b="1" dirty="0" smtClean="0"/>
              <a:t> </a:t>
            </a:r>
            <a:endParaRPr lang="en-US" sz="1200" dirty="0"/>
          </a:p>
        </p:txBody>
      </p:sp>
      <p:sp>
        <p:nvSpPr>
          <p:cNvPr id="51" name="Rectangle 50"/>
          <p:cNvSpPr/>
          <p:nvPr/>
        </p:nvSpPr>
        <p:spPr>
          <a:xfrm>
            <a:off x="2772227" y="2046525"/>
            <a:ext cx="6241143" cy="76264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sr-Cyrl-RS" dirty="0" smtClean="0"/>
              <a:t>С</a:t>
            </a:r>
            <a:r>
              <a:rPr lang="en-US" dirty="0" err="1" smtClean="0"/>
              <a:t>тручни</a:t>
            </a:r>
            <a:r>
              <a:rPr lang="en-US" dirty="0" smtClean="0"/>
              <a:t> </a:t>
            </a:r>
            <a:r>
              <a:rPr lang="en-US" dirty="0" err="1" smtClean="0"/>
              <a:t>тим</a:t>
            </a:r>
            <a:r>
              <a:rPr lang="en-US" dirty="0" smtClean="0"/>
              <a:t> </a:t>
            </a:r>
            <a:r>
              <a:rPr lang="en-US" dirty="0" err="1" smtClean="0"/>
              <a:t>за</a:t>
            </a:r>
            <a:r>
              <a:rPr lang="en-US" dirty="0" smtClean="0"/>
              <a:t> </a:t>
            </a:r>
            <a:r>
              <a:rPr lang="en-US" dirty="0" err="1" smtClean="0"/>
              <a:t>за</a:t>
            </a:r>
            <a:r>
              <a:rPr lang="en-US" dirty="0" smtClean="0"/>
              <a:t> </a:t>
            </a:r>
            <a:r>
              <a:rPr lang="en-US" dirty="0" err="1" smtClean="0"/>
              <a:t>инклузивно</a:t>
            </a:r>
            <a:r>
              <a:rPr lang="en-US" dirty="0" smtClean="0"/>
              <a:t> </a:t>
            </a:r>
            <a:r>
              <a:rPr lang="en-US" dirty="0" err="1" smtClean="0"/>
              <a:t>образовање</a:t>
            </a:r>
            <a:r>
              <a:rPr lang="en-US" dirty="0" smtClean="0"/>
              <a:t> (</a:t>
            </a:r>
            <a:r>
              <a:rPr lang="en-US" b="1" dirty="0" smtClean="0"/>
              <a:t>СТИО</a:t>
            </a:r>
            <a:r>
              <a:rPr lang="en-US" dirty="0" smtClean="0"/>
              <a:t>) </a:t>
            </a:r>
            <a:endParaRPr lang="sr-Cyrl-RS" dirty="0" smtClean="0"/>
          </a:p>
          <a:p>
            <a:pPr algn="ctr">
              <a:lnSpc>
                <a:spcPct val="80000"/>
              </a:lnSpc>
            </a:pPr>
            <a:r>
              <a:rPr lang="en-US" b="1" dirty="0" err="1" smtClean="0"/>
              <a:t>подноси</a:t>
            </a:r>
            <a:r>
              <a:rPr lang="en-US" b="1" dirty="0" smtClean="0"/>
              <a:t> </a:t>
            </a:r>
            <a:r>
              <a:rPr lang="en-US" b="1" dirty="0" err="1" smtClean="0"/>
              <a:t>директору</a:t>
            </a:r>
            <a:r>
              <a:rPr lang="en-US" b="1" dirty="0" smtClean="0"/>
              <a:t> </a:t>
            </a:r>
            <a:r>
              <a:rPr lang="en-US" b="1" dirty="0" err="1" smtClean="0"/>
              <a:t>школе</a:t>
            </a:r>
            <a:endParaRPr lang="sr-Cyrl-RS" b="1" dirty="0" smtClean="0"/>
          </a:p>
          <a:p>
            <a:pPr algn="ctr">
              <a:lnSpc>
                <a:spcPct val="80000"/>
              </a:lnSpc>
            </a:pPr>
            <a:r>
              <a:rPr lang="en-US" dirty="0" smtClean="0"/>
              <a:t> </a:t>
            </a:r>
            <a:r>
              <a:rPr lang="en-US" b="1" dirty="0" smtClean="0"/>
              <a:t>ПРЕДЛОГ ЗА УТВРЂИВАЊЕ ПРАВА НА ИОП</a:t>
            </a:r>
            <a:r>
              <a:rPr lang="sr-Cyrl-RS" b="1" dirty="0" smtClean="0"/>
              <a:t> 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166923" y="3206358"/>
            <a:ext cx="2532733" cy="123110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ts val="1200"/>
              </a:spcAft>
            </a:pPr>
            <a:r>
              <a:rPr lang="ru-RU" sz="2000" dirty="0" smtClean="0"/>
              <a:t>Израда</a:t>
            </a:r>
            <a:endParaRPr lang="ru-RU" sz="2400" dirty="0" smtClean="0"/>
          </a:p>
          <a:p>
            <a:pPr algn="ctr">
              <a:lnSpc>
                <a:spcPct val="80000"/>
              </a:lnSpc>
            </a:pPr>
            <a:r>
              <a:rPr lang="ru-RU" sz="2000" b="1" dirty="0" smtClean="0">
                <a:solidFill>
                  <a:srgbClr val="FF0000"/>
                </a:solidFill>
              </a:rPr>
              <a:t>ПЕДАГОШКОГ  ПРОФИЛА </a:t>
            </a:r>
            <a:r>
              <a:rPr lang="ru-RU" sz="2000" b="1" dirty="0" smtClean="0">
                <a:solidFill>
                  <a:srgbClr val="FF0000"/>
                </a:solidFill>
              </a:rPr>
              <a:t>УЧЕНИКА</a:t>
            </a:r>
          </a:p>
          <a:p>
            <a:pPr algn="ctr">
              <a:lnSpc>
                <a:spcPct val="80000"/>
              </a:lnSpc>
            </a:pPr>
            <a:r>
              <a:rPr lang="ru-RU" sz="2000" dirty="0" smtClean="0"/>
              <a:t>(</a:t>
            </a:r>
            <a:r>
              <a:rPr lang="ru-RU" sz="2000" dirty="0" smtClean="0">
                <a:hlinkClick r:id="rId3" action="ppaction://hlinkpres?slideindex=1&amp;slidetitle="/>
              </a:rPr>
              <a:t>прилог 2.)</a:t>
            </a:r>
            <a:endParaRPr lang="en-US" sz="2000" dirty="0" smtClean="0"/>
          </a:p>
        </p:txBody>
      </p:sp>
      <p:sp>
        <p:nvSpPr>
          <p:cNvPr id="53" name="Rectangle 52"/>
          <p:cNvSpPr/>
          <p:nvPr/>
        </p:nvSpPr>
        <p:spPr>
          <a:xfrm>
            <a:off x="2714170" y="3075208"/>
            <a:ext cx="6299199" cy="98424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/>
              <a:t>Израђује се на </a:t>
            </a:r>
            <a:r>
              <a:rPr lang="ru-RU" b="1" dirty="0" smtClean="0"/>
              <a:t>основу </a:t>
            </a:r>
            <a:r>
              <a:rPr lang="ru-RU" b="1" dirty="0" smtClean="0"/>
              <a:t>ПРИКУПЉЕНИХ ПОДАТАКА </a:t>
            </a:r>
            <a:r>
              <a:rPr lang="ru-RU" dirty="0" smtClean="0"/>
              <a:t>о </a:t>
            </a:r>
            <a:r>
              <a:rPr lang="ru-RU" dirty="0" smtClean="0"/>
              <a:t>ученику и </a:t>
            </a:r>
            <a:r>
              <a:rPr lang="ru-RU" b="1" dirty="0" smtClean="0"/>
              <a:t>ИЗВРШЕНЕ ПРОЦЕНЕ</a:t>
            </a:r>
            <a:r>
              <a:rPr lang="ru-RU" dirty="0" smtClean="0"/>
              <a:t>, </a:t>
            </a:r>
            <a:endParaRPr lang="ru-RU" dirty="0" smtClean="0"/>
          </a:p>
          <a:p>
            <a:pPr algn="ctr">
              <a:lnSpc>
                <a:spcPct val="80000"/>
              </a:lnSpc>
            </a:pPr>
            <a:r>
              <a:rPr lang="ru-RU" dirty="0" smtClean="0"/>
              <a:t>предметни наставник/ци, одељењски старешина/васпитач/наставник разредне </a:t>
            </a:r>
            <a:r>
              <a:rPr lang="ru-RU" dirty="0" smtClean="0"/>
              <a:t>наставе.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728684" y="4186563"/>
            <a:ext cx="6313715" cy="54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/>
              <a:t>Стручни сарадник</a:t>
            </a:r>
            <a:r>
              <a:rPr lang="ru-RU" dirty="0" smtClean="0"/>
              <a:t>/</a:t>
            </a:r>
            <a:r>
              <a:rPr lang="ru-RU" b="1" dirty="0" smtClean="0"/>
              <a:t>одељењски старешина  координира </a:t>
            </a:r>
          </a:p>
          <a:p>
            <a:pPr algn="ctr">
              <a:lnSpc>
                <a:spcPct val="80000"/>
              </a:lnSpc>
            </a:pPr>
            <a:r>
              <a:rPr lang="ru-RU" dirty="0" smtClean="0"/>
              <a:t>поступаком његове израде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74171" y="4838452"/>
            <a:ext cx="8795658" cy="106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/>
              <a:t>Ови предлози </a:t>
            </a:r>
            <a:r>
              <a:rPr lang="ru-RU" sz="2000" dirty="0" smtClean="0"/>
              <a:t>садрже</a:t>
            </a:r>
            <a:r>
              <a:rPr lang="ru-RU" dirty="0" smtClean="0"/>
              <a:t>: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400" b="1" dirty="0" smtClean="0"/>
              <a:t> </a:t>
            </a:r>
            <a:r>
              <a:rPr lang="ru-RU" sz="2400" b="1" dirty="0" smtClean="0"/>
              <a:t>доказе</a:t>
            </a:r>
            <a:r>
              <a:rPr lang="ru-RU" sz="2400" dirty="0" smtClean="0"/>
              <a:t> </a:t>
            </a:r>
            <a:r>
              <a:rPr lang="ru-RU" sz="2000" dirty="0" smtClean="0"/>
              <a:t>о претходно </a:t>
            </a:r>
            <a:r>
              <a:rPr lang="ru-RU" sz="2000" b="1" dirty="0" smtClean="0"/>
              <a:t>реализованој индивидуализацији </a:t>
            </a:r>
            <a:r>
              <a:rPr lang="ru-RU" sz="2000" dirty="0" smtClean="0"/>
              <a:t>  и</a:t>
            </a:r>
            <a:endParaRPr lang="ru-RU" sz="2400" b="1" dirty="0" smtClean="0"/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400" b="1" dirty="0" smtClean="0"/>
              <a:t> разлоге </a:t>
            </a:r>
            <a:r>
              <a:rPr lang="ru-RU" dirty="0" smtClean="0"/>
              <a:t>за </a:t>
            </a:r>
            <a:r>
              <a:rPr lang="ru-RU" sz="2000" b="1" dirty="0" smtClean="0"/>
              <a:t>подношење предлога за утврђивање права </a:t>
            </a:r>
            <a:r>
              <a:rPr lang="ru-RU" dirty="0" smtClean="0"/>
              <a:t>на ИОП и </a:t>
            </a:r>
            <a:endParaRPr lang="ru-RU" dirty="0" smtClean="0"/>
          </a:p>
        </p:txBody>
      </p:sp>
      <p:sp>
        <p:nvSpPr>
          <p:cNvPr id="69" name="Rectangle 68"/>
          <p:cNvSpPr/>
          <p:nvPr/>
        </p:nvSpPr>
        <p:spPr>
          <a:xfrm>
            <a:off x="224972" y="6036270"/>
            <a:ext cx="8744858" cy="640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/>
              <a:t>Школа писменим путем </a:t>
            </a:r>
            <a:r>
              <a:rPr lang="ru-RU" sz="2000" b="1" dirty="0" smtClean="0"/>
              <a:t>обавештава родитеља/старатеља </a:t>
            </a:r>
            <a:r>
              <a:rPr lang="ru-RU" sz="2000" dirty="0" smtClean="0"/>
              <a:t>да су покренути ови предлози </a:t>
            </a:r>
            <a:endParaRPr lang="en-US" sz="2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/>
      <p:bldP spid="50" grpId="0"/>
      <p:bldP spid="51" grpId="0"/>
      <p:bldP spid="52" grpId="0"/>
      <p:bldP spid="53" grpId="0"/>
      <p:bldP spid="54" grpId="0"/>
      <p:bldP spid="68" grpId="0"/>
      <p:bldP spid="6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28390">
            <a:off x="7972382" y="75420"/>
            <a:ext cx="917820" cy="9602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0631" y="87084"/>
            <a:ext cx="8142514" cy="44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ctr">
              <a:lnSpc>
                <a:spcPct val="80000"/>
              </a:lnSpc>
              <a:buClr>
                <a:srgbClr val="FFC000"/>
              </a:buClr>
              <a:buSzPct val="113000"/>
            </a:pPr>
            <a:r>
              <a:rPr lang="sr-Cyrl-RS" sz="2800" b="1" u="sng" dirty="0" smtClean="0">
                <a:solidFill>
                  <a:srgbClr val="FF0000"/>
                </a:solidFill>
              </a:rPr>
              <a:t>Наредни кораци пре доношења и израде ИОП-а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3200" y="696467"/>
            <a:ext cx="8374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>
              <a:lnSpc>
                <a:spcPct val="80000"/>
              </a:lnSpc>
              <a:buFontTx/>
              <a:buChar char="-"/>
            </a:pPr>
            <a:r>
              <a:rPr lang="ru-RU" sz="2000" b="1" dirty="0" smtClean="0"/>
              <a:t>Родитељ</a:t>
            </a:r>
            <a:r>
              <a:rPr lang="ru-RU" sz="2000" dirty="0" smtClean="0"/>
              <a:t>/старатељ </a:t>
            </a:r>
            <a:r>
              <a:rPr lang="ru-RU" sz="2000" b="1" dirty="0" smtClean="0"/>
              <a:t>ПОТПИСУЈЕ</a:t>
            </a:r>
            <a:r>
              <a:rPr lang="ru-RU" sz="2000" dirty="0" smtClean="0"/>
              <a:t>  Образац  бр. </a:t>
            </a:r>
            <a:r>
              <a:rPr lang="ru-RU" sz="2000" dirty="0" smtClean="0"/>
              <a:t>4 и тиме  даје сагласност </a:t>
            </a:r>
          </a:p>
          <a:p>
            <a:pPr indent="-182880">
              <a:lnSpc>
                <a:spcPct val="80000"/>
              </a:lnSpc>
            </a:pPr>
            <a:r>
              <a:rPr lang="ru-RU" sz="2000" dirty="0" smtClean="0"/>
              <a:t> </a:t>
            </a:r>
            <a:r>
              <a:rPr lang="ru-RU" sz="2000" dirty="0" smtClean="0"/>
              <a:t>   да </a:t>
            </a:r>
            <a:r>
              <a:rPr lang="ru-RU" sz="2000" dirty="0" smtClean="0"/>
              <a:t>се приступи изради </a:t>
            </a:r>
            <a:r>
              <a:rPr lang="ru-RU" sz="2000" dirty="0" smtClean="0"/>
              <a:t>ИОП-а. </a:t>
            </a:r>
            <a:r>
              <a:rPr lang="ru-RU" sz="2000" b="1" dirty="0" smtClean="0"/>
              <a:t>У случају да родитељ не потпише </a:t>
            </a:r>
            <a:endParaRPr lang="ru-RU" sz="2000" b="1" dirty="0" smtClean="0"/>
          </a:p>
          <a:p>
            <a:pPr indent="-182880">
              <a:lnSpc>
                <a:spcPct val="80000"/>
              </a:lnSpc>
            </a:pPr>
            <a:r>
              <a:rPr lang="ru-RU" sz="2000" b="1" dirty="0" smtClean="0"/>
              <a:t> </a:t>
            </a:r>
            <a:r>
              <a:rPr lang="ru-RU" sz="2000" b="1" dirty="0" smtClean="0"/>
              <a:t>   сагласност</a:t>
            </a:r>
            <a:r>
              <a:rPr lang="ru-RU" sz="2000" dirty="0" smtClean="0"/>
              <a:t>, наставља се са </a:t>
            </a:r>
            <a:r>
              <a:rPr lang="ru-RU" sz="2000" b="1" dirty="0" smtClean="0"/>
              <a:t>индивидуализацијом</a:t>
            </a:r>
            <a:endParaRPr lang="en-US" sz="20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203201" y="1541545"/>
            <a:ext cx="8432800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 smtClean="0"/>
              <a:t>-  Након доношења </a:t>
            </a:r>
            <a:r>
              <a:rPr lang="ru-RU" sz="2000" dirty="0" smtClean="0"/>
              <a:t>одлуке о прихватању предлога за израду ИОП-а</a:t>
            </a:r>
            <a:r>
              <a:rPr lang="ru-RU" sz="2000" b="1" dirty="0" smtClean="0"/>
              <a:t>, </a:t>
            </a:r>
            <a:endParaRPr lang="ru-RU" sz="2000" b="1" dirty="0" smtClean="0"/>
          </a:p>
          <a:p>
            <a:pPr>
              <a:lnSpc>
                <a:spcPct val="80000"/>
              </a:lnSpc>
            </a:pPr>
            <a:r>
              <a:rPr lang="ru-RU" sz="2000" b="1" dirty="0" smtClean="0"/>
              <a:t> </a:t>
            </a:r>
            <a:r>
              <a:rPr lang="ru-RU" sz="2000" b="1" dirty="0" smtClean="0"/>
              <a:t>   СТИО </a:t>
            </a:r>
            <a:r>
              <a:rPr lang="ru-RU" sz="2000" b="1" dirty="0" smtClean="0"/>
              <a:t>предлаже директору школе чланове </a:t>
            </a:r>
            <a:r>
              <a:rPr lang="ru-RU" sz="2000" dirty="0" smtClean="0"/>
              <a:t>тима за пружање додатне </a:t>
            </a:r>
            <a:endParaRPr lang="ru-RU" sz="2000" dirty="0" smtClean="0"/>
          </a:p>
          <a:p>
            <a:pPr>
              <a:lnSpc>
                <a:spcPct val="80000"/>
              </a:lnSpc>
            </a:pPr>
            <a:r>
              <a:rPr lang="ru-RU" sz="2000" dirty="0" smtClean="0"/>
              <a:t> </a:t>
            </a:r>
            <a:r>
              <a:rPr lang="ru-RU" sz="2000" dirty="0" smtClean="0"/>
              <a:t>   подршке  ученику </a:t>
            </a:r>
            <a:r>
              <a:rPr lang="ru-RU" sz="2000" b="1" dirty="0" smtClean="0"/>
              <a:t>(ТПДП</a:t>
            </a:r>
            <a:r>
              <a:rPr lang="ru-RU" sz="2000" b="1" dirty="0" smtClean="0"/>
              <a:t>)</a:t>
            </a:r>
            <a:r>
              <a:rPr lang="ru-RU" sz="2000" dirty="0" smtClean="0"/>
              <a:t>.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203200" y="2392414"/>
            <a:ext cx="8258628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 smtClean="0"/>
              <a:t>-  Директор</a:t>
            </a:r>
            <a:r>
              <a:rPr lang="ru-RU" sz="2000" b="1" dirty="0" smtClean="0"/>
              <a:t> </a:t>
            </a:r>
            <a:r>
              <a:rPr lang="ru-RU" sz="2000" dirty="0" smtClean="0"/>
              <a:t>формира ТПДП  </a:t>
            </a:r>
            <a:r>
              <a:rPr lang="ru-RU" sz="2000" b="1" dirty="0" smtClean="0"/>
              <a:t>- мали ИОП тим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957942" y="2762163"/>
            <a:ext cx="7155543" cy="2042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ru-RU" sz="2400" b="1" dirty="0" smtClean="0"/>
              <a:t>ТПДП чине</a:t>
            </a:r>
            <a:r>
              <a:rPr lang="ru-RU" sz="2400" dirty="0" smtClean="0"/>
              <a:t>:  </a:t>
            </a:r>
            <a:endParaRPr lang="en-US" sz="2400" dirty="0" smtClean="0"/>
          </a:p>
          <a:p>
            <a:pPr>
              <a:lnSpc>
                <a:spcPct val="70000"/>
              </a:lnSpc>
              <a:spcAft>
                <a:spcPts val="600"/>
              </a:spcAft>
              <a:buFontTx/>
              <a:buChar char="-"/>
            </a:pPr>
            <a:r>
              <a:rPr lang="en-US" sz="2000" b="1" dirty="0" smtClean="0"/>
              <a:t> </a:t>
            </a:r>
            <a:r>
              <a:rPr lang="ru-RU" sz="2000" b="1" dirty="0" smtClean="0"/>
              <a:t>наставник разредне наставе/одељењски </a:t>
            </a:r>
            <a:r>
              <a:rPr lang="ru-RU" sz="2000" dirty="0" smtClean="0"/>
              <a:t>старешина, </a:t>
            </a:r>
            <a:endParaRPr lang="en-US" sz="2000" dirty="0" smtClean="0"/>
          </a:p>
          <a:p>
            <a:pPr>
              <a:lnSpc>
                <a:spcPct val="70000"/>
              </a:lnSpc>
              <a:spcAft>
                <a:spcPts val="600"/>
              </a:spcAft>
              <a:buFontTx/>
              <a:buChar char="-"/>
            </a:pPr>
            <a:r>
              <a:rPr lang="en-US" sz="2000" b="1" dirty="0" smtClean="0"/>
              <a:t> </a:t>
            </a:r>
            <a:r>
              <a:rPr lang="ru-RU" sz="2000" b="1" dirty="0" smtClean="0"/>
              <a:t>предметни наставник</a:t>
            </a:r>
            <a:r>
              <a:rPr lang="ru-RU" sz="2000" dirty="0" smtClean="0"/>
              <a:t>/ци, </a:t>
            </a:r>
            <a:endParaRPr lang="en-US" sz="2000" dirty="0" smtClean="0"/>
          </a:p>
          <a:p>
            <a:pPr>
              <a:lnSpc>
                <a:spcPct val="70000"/>
              </a:lnSpc>
              <a:spcAft>
                <a:spcPts val="600"/>
              </a:spcAft>
              <a:buFontTx/>
              <a:buChar char="-"/>
            </a:pPr>
            <a:r>
              <a:rPr lang="en-US" sz="2000" b="1" dirty="0" smtClean="0"/>
              <a:t> </a:t>
            </a:r>
            <a:r>
              <a:rPr lang="ru-RU" sz="2000" b="1" dirty="0" smtClean="0"/>
              <a:t>стручни сарадник</a:t>
            </a:r>
            <a:r>
              <a:rPr lang="ru-RU" sz="2000" dirty="0" smtClean="0"/>
              <a:t>, </a:t>
            </a:r>
            <a:endParaRPr lang="en-US" sz="2000" dirty="0" smtClean="0"/>
          </a:p>
          <a:p>
            <a:pPr>
              <a:lnSpc>
                <a:spcPct val="70000"/>
              </a:lnSpc>
              <a:spcAft>
                <a:spcPts val="600"/>
              </a:spcAft>
              <a:buFontTx/>
              <a:buChar char="-"/>
            </a:pPr>
            <a:r>
              <a:rPr lang="en-US" sz="2000" b="1" dirty="0" smtClean="0"/>
              <a:t> </a:t>
            </a:r>
            <a:r>
              <a:rPr lang="ru-RU" sz="2000" b="1" dirty="0" smtClean="0"/>
              <a:t>родитељ</a:t>
            </a:r>
            <a:r>
              <a:rPr lang="ru-RU" sz="2000" dirty="0" smtClean="0"/>
              <a:t>/старатељ </a:t>
            </a:r>
            <a:endParaRPr lang="en-US" sz="2000" dirty="0" smtClean="0"/>
          </a:p>
          <a:p>
            <a:pPr>
              <a:lnSpc>
                <a:spcPct val="70000"/>
              </a:lnSpc>
              <a:buFontTx/>
              <a:buChar char="-"/>
            </a:pPr>
            <a:r>
              <a:rPr lang="en-US" sz="2000" dirty="0" smtClean="0"/>
              <a:t> </a:t>
            </a:r>
            <a:r>
              <a:rPr lang="ru-RU" sz="2000" dirty="0" smtClean="0"/>
              <a:t>а </a:t>
            </a:r>
            <a:r>
              <a:rPr lang="ru-RU" sz="2000" b="1" dirty="0" smtClean="0"/>
              <a:t>по потреби и педагошки асистент</a:t>
            </a:r>
            <a:r>
              <a:rPr lang="ru-RU" sz="2000" dirty="0" smtClean="0"/>
              <a:t>, тј. </a:t>
            </a:r>
            <a:r>
              <a:rPr lang="ru-RU" sz="2000" b="1" dirty="0" smtClean="0"/>
              <a:t>стручњак ван школе </a:t>
            </a:r>
            <a:endParaRPr lang="ru-RU" sz="2000" b="1" dirty="0" smtClean="0"/>
          </a:p>
          <a:p>
            <a:pPr>
              <a:lnSpc>
                <a:spcPct val="70000"/>
              </a:lnSpc>
            </a:pPr>
            <a:r>
              <a:rPr lang="ru-RU" sz="2000" b="1" dirty="0" smtClean="0"/>
              <a:t> </a:t>
            </a:r>
            <a:r>
              <a:rPr lang="ru-RU" sz="2000" b="1" dirty="0" smtClean="0"/>
              <a:t> кога </a:t>
            </a:r>
            <a:r>
              <a:rPr lang="ru-RU" sz="2000" dirty="0" smtClean="0"/>
              <a:t>предлаже родитељ 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210457" y="4767735"/>
            <a:ext cx="8258628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 smtClean="0"/>
              <a:t>- </a:t>
            </a:r>
            <a:r>
              <a:rPr lang="ru-RU" sz="2400" b="1" dirty="0" smtClean="0"/>
              <a:t>ТПДП</a:t>
            </a:r>
            <a:r>
              <a:rPr lang="ru-RU" sz="2000" dirty="0" smtClean="0"/>
              <a:t> на основу педагошког профила </a:t>
            </a:r>
            <a:r>
              <a:rPr lang="ru-RU" sz="2000" b="1" dirty="0" smtClean="0"/>
              <a:t>приступа </a:t>
            </a:r>
            <a:r>
              <a:rPr lang="ru-RU" sz="2000" b="1" dirty="0" smtClean="0"/>
              <a:t>изради ИОП-а. 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246743" y="5201931"/>
            <a:ext cx="8258628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Char char="-"/>
            </a:pPr>
            <a:r>
              <a:rPr lang="ru-RU" sz="2000" dirty="0" smtClean="0"/>
              <a:t> Када </a:t>
            </a:r>
            <a:r>
              <a:rPr lang="ru-RU" sz="2000" dirty="0" smtClean="0"/>
              <a:t>је </a:t>
            </a:r>
            <a:r>
              <a:rPr lang="ru-RU" sz="2000" dirty="0" smtClean="0"/>
              <a:t>израда ИОП-а завршена, </a:t>
            </a:r>
            <a:r>
              <a:rPr lang="ru-RU" sz="2000" b="1" dirty="0" smtClean="0"/>
              <a:t>РОДИТЕЉ ПОТПИСУЈЕ Образац 3А</a:t>
            </a:r>
            <a:r>
              <a:rPr lang="ru-RU" sz="2000" dirty="0" smtClean="0"/>
              <a:t> и </a:t>
            </a:r>
            <a:endParaRPr lang="ru-RU" sz="2000" dirty="0" smtClean="0"/>
          </a:p>
          <a:p>
            <a:pPr>
              <a:lnSpc>
                <a:spcPct val="80000"/>
              </a:lnSpc>
            </a:pPr>
            <a:r>
              <a:rPr lang="ru-RU" sz="2000" dirty="0" smtClean="0"/>
              <a:t> </a:t>
            </a:r>
            <a:r>
              <a:rPr lang="ru-RU" sz="2000" dirty="0" smtClean="0"/>
              <a:t> тиме </a:t>
            </a:r>
            <a:r>
              <a:rPr lang="ru-RU" sz="2000" b="1" dirty="0" smtClean="0"/>
              <a:t>даје сагласност за спровођење/обуставу ИОП-а</a:t>
            </a:r>
            <a:endParaRPr lang="en-US" sz="2000" b="1" dirty="0"/>
          </a:p>
        </p:txBody>
      </p:sp>
      <p:sp>
        <p:nvSpPr>
          <p:cNvPr id="15" name="Rectangle 14"/>
          <p:cNvSpPr/>
          <p:nvPr/>
        </p:nvSpPr>
        <p:spPr>
          <a:xfrm>
            <a:off x="224972" y="5850491"/>
            <a:ext cx="8258628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Char char="-"/>
            </a:pPr>
            <a:r>
              <a:rPr lang="ru-RU" sz="2000" dirty="0" smtClean="0"/>
              <a:t> </a:t>
            </a:r>
            <a:r>
              <a:rPr lang="ru-RU" sz="2000" b="1" dirty="0" smtClean="0"/>
              <a:t>СТИО </a:t>
            </a:r>
            <a:r>
              <a:rPr lang="ru-RU" sz="2000" dirty="0" smtClean="0"/>
              <a:t>упућује ИОП </a:t>
            </a:r>
            <a:r>
              <a:rPr lang="ru-RU" sz="2000" b="1" dirty="0" smtClean="0"/>
              <a:t>Педагошком колегијуму </a:t>
            </a:r>
            <a:r>
              <a:rPr lang="ru-RU" sz="2000" dirty="0" smtClean="0"/>
              <a:t>на усвајање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264830" y="6270176"/>
            <a:ext cx="8710358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Char char="-"/>
            </a:pPr>
            <a:r>
              <a:rPr lang="ru-RU" sz="2000" dirty="0" smtClean="0"/>
              <a:t> </a:t>
            </a:r>
            <a:r>
              <a:rPr lang="sr-Cyrl-RS" sz="2000" dirty="0" smtClean="0"/>
              <a:t>Ако примена ИОП-а захтева </a:t>
            </a:r>
            <a:r>
              <a:rPr lang="sr-Cyrl-RS" sz="2000" b="1" dirty="0" smtClean="0"/>
              <a:t>финансијска средства, установа упућује </a:t>
            </a:r>
            <a:r>
              <a:rPr lang="sr-Cyrl-RS" sz="2000" b="1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sr-Cyrl-RS" sz="2000" b="1" dirty="0" smtClean="0"/>
              <a:t> </a:t>
            </a:r>
            <a:r>
              <a:rPr lang="sr-Cyrl-RS" sz="2000" b="1" dirty="0" smtClean="0"/>
              <a:t> писмени </a:t>
            </a:r>
            <a:r>
              <a:rPr lang="sr-Cyrl-RS" sz="2000" b="1" dirty="0" smtClean="0"/>
              <a:t>захтев ИРК </a:t>
            </a:r>
            <a:endParaRPr lang="en-US" sz="2000" dirty="0" smtClean="0"/>
          </a:p>
          <a:p>
            <a:pPr>
              <a:lnSpc>
                <a:spcPct val="80000"/>
              </a:lnSpc>
              <a:buFontTx/>
              <a:buChar char="-"/>
            </a:pPr>
            <a:endParaRPr lang="en-US" sz="2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943" y="1778390"/>
            <a:ext cx="84182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фаза </a:t>
            </a:r>
            <a:r>
              <a:rPr lang="ru-RU" sz="8000" b="1" dirty="0" smtClean="0">
                <a:solidFill>
                  <a:srgbClr val="FF0000"/>
                </a:solidFill>
              </a:rPr>
              <a:t>примене </a:t>
            </a:r>
            <a:r>
              <a:rPr lang="ru-RU" sz="8000" b="1" dirty="0" smtClean="0">
                <a:solidFill>
                  <a:srgbClr val="FF0000"/>
                </a:solidFill>
              </a:rPr>
              <a:t>ИОП-а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3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28390">
            <a:off x="7754668" y="612448"/>
            <a:ext cx="917820" cy="9602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28390">
            <a:off x="7914325" y="264106"/>
            <a:ext cx="917820" cy="9602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90137" y="1285218"/>
            <a:ext cx="8102320" cy="8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dirty="0" smtClean="0"/>
              <a:t>ИОП се </a:t>
            </a:r>
            <a:r>
              <a:rPr lang="ru-RU" sz="3200" b="1" dirty="0" smtClean="0"/>
              <a:t>први пут </a:t>
            </a:r>
            <a:r>
              <a:rPr lang="ru-RU" sz="3200" dirty="0" smtClean="0"/>
              <a:t>доноси </a:t>
            </a:r>
            <a:r>
              <a:rPr lang="ru-RU" sz="3200" b="1" dirty="0" smtClean="0"/>
              <a:t>за </a:t>
            </a:r>
            <a:r>
              <a:rPr lang="ru-RU" sz="3200" b="1" dirty="0"/>
              <a:t>наредна три месеца</a:t>
            </a:r>
            <a:r>
              <a:rPr lang="ru-RU" sz="3200" dirty="0"/>
              <a:t>. </a:t>
            </a:r>
            <a:endParaRPr lang="ru-RU" sz="3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77372" y="310682"/>
            <a:ext cx="7837714" cy="8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ctr">
              <a:lnSpc>
                <a:spcPct val="80000"/>
              </a:lnSpc>
              <a:buClr>
                <a:srgbClr val="FFC000"/>
              </a:buClr>
              <a:buSzPct val="113000"/>
            </a:pPr>
            <a:r>
              <a:rPr lang="sr-Cyrl-RS" sz="3200" b="1" u="sng" dirty="0" smtClean="0">
                <a:solidFill>
                  <a:srgbClr val="FF0000"/>
                </a:solidFill>
              </a:rPr>
              <a:t>Када се ИОП доноси први пут, на који временски период се доноси?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6743" y="2625677"/>
            <a:ext cx="8665028" cy="8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ctr">
              <a:lnSpc>
                <a:spcPct val="80000"/>
              </a:lnSpc>
              <a:buClr>
                <a:srgbClr val="FFC000"/>
              </a:buClr>
              <a:buSzPct val="113000"/>
            </a:pPr>
            <a:r>
              <a:rPr lang="sr-Cyrl-RS" sz="3200" b="1" u="sng" dirty="0" smtClean="0">
                <a:solidFill>
                  <a:srgbClr val="FF0000"/>
                </a:solidFill>
              </a:rPr>
              <a:t>На који временски </a:t>
            </a:r>
            <a:r>
              <a:rPr lang="sr-Cyrl-RS" sz="3200" b="1" u="sng" dirty="0" smtClean="0">
                <a:solidFill>
                  <a:srgbClr val="FF0000"/>
                </a:solidFill>
              </a:rPr>
              <a:t>период </a:t>
            </a:r>
            <a:r>
              <a:rPr lang="sr-Cyrl-RS" sz="3200" b="1" u="sng" dirty="0" smtClean="0">
                <a:solidFill>
                  <a:srgbClr val="FF0000"/>
                </a:solidFill>
              </a:rPr>
              <a:t>се ИОП  доноси наредни пут?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009" y="3491398"/>
            <a:ext cx="8516761" cy="8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 smtClean="0"/>
              <a:t>Сваки наредни </a:t>
            </a:r>
            <a:r>
              <a:rPr lang="ru-RU" sz="3200" dirty="0" smtClean="0"/>
              <a:t>пут ИОП се доноси </a:t>
            </a:r>
            <a:r>
              <a:rPr lang="ru-RU" sz="3200" b="1" dirty="0" smtClean="0"/>
              <a:t>за </a:t>
            </a:r>
            <a:r>
              <a:rPr lang="ru-RU" sz="3200" b="1" dirty="0"/>
              <a:t>цело </a:t>
            </a:r>
            <a:r>
              <a:rPr lang="ru-RU" sz="3200" b="1" dirty="0" smtClean="0"/>
              <a:t>полугодиште</a:t>
            </a:r>
            <a:r>
              <a:rPr lang="ru-RU" sz="3200" dirty="0" smtClean="0"/>
              <a:t>. </a:t>
            </a:r>
            <a:endParaRPr lang="ru-RU" sz="32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68514" y="4882636"/>
            <a:ext cx="8665028" cy="8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ctr">
              <a:lnSpc>
                <a:spcPct val="80000"/>
              </a:lnSpc>
              <a:buClr>
                <a:srgbClr val="FFC000"/>
              </a:buClr>
              <a:buSzPct val="113000"/>
            </a:pPr>
            <a:r>
              <a:rPr lang="sr-Cyrl-RS" sz="3200" b="1" u="sng" dirty="0" smtClean="0">
                <a:solidFill>
                  <a:srgbClr val="FF0000"/>
                </a:solidFill>
              </a:rPr>
              <a:t>Када се први пут доноси ИОП за ученике првог разреда</a:t>
            </a:r>
            <a:r>
              <a:rPr lang="sr-Cyrl-RS" sz="3200" b="1" u="sng" dirty="0" smtClean="0">
                <a:solidFill>
                  <a:srgbClr val="FF0000"/>
                </a:solidFill>
              </a:rPr>
              <a:t>?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7298" y="5779442"/>
            <a:ext cx="8684456" cy="102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 smtClean="0"/>
              <a:t>Када </a:t>
            </a:r>
            <a:r>
              <a:rPr lang="ru-RU" sz="2800" dirty="0"/>
              <a:t>је реч о ученицима </a:t>
            </a:r>
            <a:r>
              <a:rPr lang="ru-RU" sz="2800" b="1" dirty="0"/>
              <a:t>првог разреда</a:t>
            </a:r>
            <a:r>
              <a:rPr lang="ru-RU" sz="2800" dirty="0"/>
              <a:t>, ИОП </a:t>
            </a:r>
            <a:r>
              <a:rPr lang="ru-RU" sz="2800" b="1" dirty="0"/>
              <a:t>не</a:t>
            </a:r>
            <a:r>
              <a:rPr lang="ru-RU" sz="2800" dirty="0"/>
              <a:t> би требало </a:t>
            </a:r>
            <a:r>
              <a:rPr lang="ru-RU" sz="2800" b="1" dirty="0"/>
              <a:t>доносити</a:t>
            </a:r>
            <a:r>
              <a:rPr lang="ru-RU" sz="2800" dirty="0"/>
              <a:t> </a:t>
            </a:r>
            <a:r>
              <a:rPr lang="ru-RU" sz="2800" b="1" dirty="0"/>
              <a:t>пре краја првог полугодишта</a:t>
            </a:r>
            <a:r>
              <a:rPr lang="ru-RU" sz="2800" dirty="0"/>
              <a:t>. </a:t>
            </a:r>
            <a:endParaRPr lang="ru-RU" sz="2800" dirty="0" smtClean="0"/>
          </a:p>
          <a:p>
            <a:pPr algn="ctr">
              <a:lnSpc>
                <a:spcPct val="80000"/>
              </a:lnSpc>
            </a:pPr>
            <a:endParaRPr lang="ru-RU" sz="2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0914" y="2112218"/>
            <a:ext cx="84182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Вредновање</a:t>
            </a:r>
          </a:p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ИОП-а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3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28390">
            <a:off x="7754668" y="612448"/>
            <a:ext cx="917820" cy="9602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28390">
            <a:off x="7856268" y="743077"/>
            <a:ext cx="917820" cy="9602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2172" y="3024852"/>
            <a:ext cx="7837714" cy="647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ctr">
              <a:lnSpc>
                <a:spcPct val="80000"/>
              </a:lnSpc>
              <a:buClr>
                <a:srgbClr val="FFC000"/>
              </a:buClr>
              <a:buSzPct val="113000"/>
            </a:pPr>
            <a:r>
              <a:rPr lang="sr-Cyrl-RS" sz="4400" b="1" u="sng" dirty="0" smtClean="0">
                <a:solidFill>
                  <a:srgbClr val="FF0000"/>
                </a:solidFill>
              </a:rPr>
              <a:t>Ко врши ВРЕДНОВАЊЕ ИОП-а?</a:t>
            </a:r>
            <a:endParaRPr lang="en-US" sz="4400" b="1" u="sng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8629" y="246742"/>
            <a:ext cx="767805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4400" dirty="0" smtClean="0"/>
              <a:t>По </a:t>
            </a:r>
            <a:r>
              <a:rPr lang="ru-RU" sz="4400" dirty="0"/>
              <a:t>истеку периода за који је рађен ИОП, </a:t>
            </a:r>
            <a:r>
              <a:rPr lang="ru-RU" sz="4400" dirty="0" smtClean="0"/>
              <a:t>следи </a:t>
            </a:r>
            <a:r>
              <a:rPr lang="ru-RU" sz="4400" dirty="0"/>
              <a:t>његово </a:t>
            </a:r>
            <a:r>
              <a:rPr lang="ru-RU" sz="4800" b="1" dirty="0" smtClean="0"/>
              <a:t>ВРЕДНОВАЊЕ</a:t>
            </a:r>
            <a:endParaRPr lang="en-US" sz="4400" dirty="0"/>
          </a:p>
        </p:txBody>
      </p:sp>
      <p:sp>
        <p:nvSpPr>
          <p:cNvPr id="17" name="TextBox 16"/>
          <p:cNvSpPr txBox="1"/>
          <p:nvPr/>
        </p:nvSpPr>
        <p:spPr>
          <a:xfrm>
            <a:off x="388535" y="4028422"/>
            <a:ext cx="8436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4000" b="1" dirty="0" smtClean="0"/>
              <a:t>Вредновање ради ТПДП </a:t>
            </a:r>
            <a:r>
              <a:rPr lang="ru-RU" sz="4000" dirty="0" smtClean="0"/>
              <a:t>и </a:t>
            </a:r>
            <a:endParaRPr lang="ru-RU" sz="4000" dirty="0" smtClean="0"/>
          </a:p>
          <a:p>
            <a:pPr algn="ctr">
              <a:lnSpc>
                <a:spcPct val="80000"/>
              </a:lnSpc>
            </a:pPr>
            <a:r>
              <a:rPr lang="ru-RU" sz="4000" dirty="0" smtClean="0"/>
              <a:t>свој </a:t>
            </a:r>
            <a:r>
              <a:rPr lang="ru-RU" sz="4000" dirty="0" smtClean="0"/>
              <a:t>закључак доставља </a:t>
            </a:r>
            <a:endParaRPr lang="ru-RU" sz="4000" dirty="0" smtClean="0"/>
          </a:p>
          <a:p>
            <a:pPr algn="ctr">
              <a:lnSpc>
                <a:spcPct val="80000"/>
              </a:lnSpc>
            </a:pPr>
            <a:r>
              <a:rPr lang="ru-RU" sz="4000" dirty="0" smtClean="0"/>
              <a:t>СТИО  </a:t>
            </a:r>
            <a:r>
              <a:rPr lang="ru-RU" sz="4000" dirty="0" smtClean="0"/>
              <a:t>и  Педагошком колегијуму (ПК</a:t>
            </a:r>
            <a:r>
              <a:rPr lang="ru-RU" sz="4000" dirty="0" smtClean="0"/>
              <a:t>)</a:t>
            </a:r>
            <a:endParaRPr lang="en-US" sz="4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943" y="1284904"/>
            <a:ext cx="84182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Резултати вредновања</a:t>
            </a:r>
          </a:p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ИОП-а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3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28390">
            <a:off x="7754668" y="612448"/>
            <a:ext cx="917820" cy="9602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6401" y="2560416"/>
            <a:ext cx="8476342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ctr">
              <a:lnSpc>
                <a:spcPct val="80000"/>
              </a:lnSpc>
              <a:buClr>
                <a:srgbClr val="FFC000"/>
              </a:buClr>
              <a:buSzPct val="113000"/>
            </a:pPr>
            <a:r>
              <a:rPr lang="sr-Cyrl-RS" sz="3200" b="1" u="sng" dirty="0" smtClean="0">
                <a:solidFill>
                  <a:srgbClr val="FF0000"/>
                </a:solidFill>
              </a:rPr>
              <a:t>Ко доноси одлуку о даљој примени ИОП-а?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716" y="3041470"/>
            <a:ext cx="8632648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 smtClean="0"/>
              <a:t>На предлог ТПДП, </a:t>
            </a:r>
            <a:r>
              <a:rPr lang="ru-RU" sz="2800" b="1" dirty="0" smtClean="0"/>
              <a:t>ПК уз сагласност СТИО, доноси одлуку о даљој примени, изменама и допунама ИОП-а </a:t>
            </a:r>
            <a:r>
              <a:rPr lang="ru-RU" sz="2800" dirty="0" smtClean="0"/>
              <a:t>или о престанку потребе за ИОП-ом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13657" y="4498077"/>
            <a:ext cx="8476342" cy="8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ctr">
              <a:lnSpc>
                <a:spcPct val="80000"/>
              </a:lnSpc>
              <a:buClr>
                <a:srgbClr val="FFC000"/>
              </a:buClr>
              <a:buSzPct val="113000"/>
            </a:pPr>
            <a:r>
              <a:rPr lang="sr-Cyrl-RS" sz="3200" b="1" u="sng" dirty="0" smtClean="0">
                <a:solidFill>
                  <a:srgbClr val="FF0000"/>
                </a:solidFill>
              </a:rPr>
              <a:t>Када се доноси одлука о престанку примене ИОП - а?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974" y="5538074"/>
            <a:ext cx="8632648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/>
              <a:t>Одлука о престанку примене </a:t>
            </a:r>
            <a:r>
              <a:rPr lang="ru-RU" sz="2800" b="1" dirty="0" smtClean="0"/>
              <a:t>ИОП-а</a:t>
            </a:r>
            <a:r>
              <a:rPr lang="ru-RU" sz="2800" b="1" dirty="0" smtClean="0"/>
              <a:t> </a:t>
            </a:r>
            <a:r>
              <a:rPr lang="ru-RU" sz="2800" dirty="0" smtClean="0"/>
              <a:t>се </a:t>
            </a:r>
            <a:r>
              <a:rPr lang="ru-RU" sz="2800" dirty="0" smtClean="0"/>
              <a:t> доноси када </a:t>
            </a:r>
            <a:r>
              <a:rPr lang="ru-RU" sz="2800" dirty="0" smtClean="0"/>
              <a:t>се утврди да</a:t>
            </a:r>
            <a:r>
              <a:rPr lang="ru-RU" sz="2800" b="1" dirty="0" smtClean="0"/>
              <a:t> ученик може да напредује </a:t>
            </a:r>
            <a:r>
              <a:rPr lang="ru-RU" sz="2800" dirty="0" smtClean="0"/>
              <a:t>у образовању</a:t>
            </a:r>
            <a:r>
              <a:rPr lang="ru-RU" sz="2800" b="1" dirty="0" smtClean="0"/>
              <a:t> на основу индивидуализације начина рада </a:t>
            </a:r>
            <a:r>
              <a:rPr lang="ru-RU" sz="2800" dirty="0" smtClean="0"/>
              <a:t>с њим </a:t>
            </a:r>
            <a:endParaRPr lang="en-US" sz="2800" dirty="0"/>
          </a:p>
        </p:txBody>
      </p:sp>
      <p:pic>
        <p:nvPicPr>
          <p:cNvPr id="9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28390">
            <a:off x="8146554" y="264106"/>
            <a:ext cx="917820" cy="9602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86230" y="550179"/>
            <a:ext cx="7837714" cy="496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ctr">
              <a:lnSpc>
                <a:spcPct val="80000"/>
              </a:lnSpc>
              <a:buClr>
                <a:srgbClr val="FFC000"/>
              </a:buClr>
              <a:buSzPct val="113000"/>
            </a:pPr>
            <a:r>
              <a:rPr lang="sr-Cyrl-RS" sz="3200" b="1" u="sng" dirty="0" smtClean="0">
                <a:solidFill>
                  <a:srgbClr val="FF0000"/>
                </a:solidFill>
              </a:rPr>
              <a:t>Какви резултати вредновања могу бити?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280" y="1292490"/>
            <a:ext cx="8116835" cy="79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 smtClean="0"/>
              <a:t>Резултат вредновања </a:t>
            </a:r>
            <a:r>
              <a:rPr lang="ru-RU" sz="2800" dirty="0" smtClean="0"/>
              <a:t>може бити </a:t>
            </a:r>
            <a:r>
              <a:rPr lang="ru-RU" sz="2800" b="1" dirty="0" smtClean="0"/>
              <a:t>ревидирани, нови ИОП или </a:t>
            </a:r>
            <a:r>
              <a:rPr lang="en-US" sz="2800" b="1" dirty="0" smtClean="0"/>
              <a:t>у</a:t>
            </a:r>
            <a:r>
              <a:rPr lang="ru-RU" sz="2800" b="1" dirty="0" smtClean="0"/>
              <a:t>кидање ИОП-а</a:t>
            </a:r>
            <a:endParaRPr lang="en-US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086" y="2013857"/>
            <a:ext cx="8382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Ако</a:t>
            </a:r>
            <a:r>
              <a:rPr lang="ru-RU" sz="3200" dirty="0" smtClean="0"/>
              <a:t> прилагођени ИОП </a:t>
            </a:r>
            <a:r>
              <a:rPr lang="ru-RU" sz="3200" b="1" dirty="0" smtClean="0"/>
              <a:t>(ИОП </a:t>
            </a:r>
            <a:r>
              <a:rPr lang="ru-RU" sz="3600" b="1" dirty="0" smtClean="0"/>
              <a:t>1</a:t>
            </a:r>
            <a:r>
              <a:rPr lang="ru-RU" sz="3200" b="1" dirty="0" smtClean="0"/>
              <a:t>) </a:t>
            </a:r>
            <a:r>
              <a:rPr lang="ru-RU" sz="3200" b="1" dirty="0"/>
              <a:t>не донесе очекиване резултате,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школа </a:t>
            </a:r>
            <a:r>
              <a:rPr lang="ru-RU" sz="3200" b="1" dirty="0"/>
              <a:t>тражи мишљење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Интерресорне комисије</a:t>
            </a:r>
            <a:r>
              <a:rPr lang="sr-Latn-RS" sz="3200" b="1" dirty="0" smtClean="0"/>
              <a:t> </a:t>
            </a:r>
            <a:r>
              <a:rPr lang="sr-Latn-RS" sz="3200" dirty="0" smtClean="0"/>
              <a:t>(</a:t>
            </a:r>
            <a:r>
              <a:rPr lang="sr-Cyrl-RS" sz="3200" b="1" dirty="0" smtClean="0"/>
              <a:t>ИРК</a:t>
            </a:r>
            <a:r>
              <a:rPr lang="sr-Cyrl-RS" sz="3200" dirty="0" smtClean="0"/>
              <a:t>)</a:t>
            </a:r>
            <a:r>
              <a:rPr lang="ru-RU" sz="3200" b="1" dirty="0" smtClean="0"/>
              <a:t>, </a:t>
            </a:r>
          </a:p>
          <a:p>
            <a:pPr algn="ctr"/>
            <a:r>
              <a:rPr lang="ru-RU" sz="3200" dirty="0" smtClean="0"/>
              <a:t>са </a:t>
            </a:r>
            <a:r>
              <a:rPr lang="ru-RU" sz="3200" dirty="0"/>
              <a:t>предлогом</a:t>
            </a:r>
            <a:r>
              <a:rPr lang="ru-RU" sz="3200" b="1" dirty="0"/>
              <a:t> </a:t>
            </a:r>
            <a:r>
              <a:rPr lang="ru-RU" sz="3200" dirty="0"/>
              <a:t>да се пређе на измењени </a:t>
            </a:r>
            <a:r>
              <a:rPr lang="ru-RU" sz="3200" dirty="0" smtClean="0"/>
              <a:t>ИОП </a:t>
            </a:r>
            <a:r>
              <a:rPr lang="ru-RU" sz="3200" b="1" dirty="0" smtClean="0"/>
              <a:t>(ИОП </a:t>
            </a:r>
            <a:r>
              <a:rPr lang="ru-RU" sz="3600" b="1" dirty="0" smtClean="0"/>
              <a:t>2</a:t>
            </a:r>
            <a:r>
              <a:rPr lang="ru-RU" sz="3200" b="1" dirty="0" smtClean="0"/>
              <a:t>)</a:t>
            </a:r>
            <a:endParaRPr lang="ru-RU" sz="32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33829" y="223595"/>
            <a:ext cx="783771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ctr">
              <a:lnSpc>
                <a:spcPct val="80000"/>
              </a:lnSpc>
              <a:buClr>
                <a:srgbClr val="FFC000"/>
              </a:buClr>
              <a:buSzPct val="113000"/>
            </a:pPr>
            <a:r>
              <a:rPr lang="sr-Cyrl-RS" sz="4000" b="1" u="sng" dirty="0" smtClean="0">
                <a:solidFill>
                  <a:srgbClr val="FF0000"/>
                </a:solidFill>
              </a:rPr>
              <a:t>У случају да</a:t>
            </a:r>
            <a:r>
              <a:rPr lang="sr-Cyrl-RS" sz="4000" b="1" u="sng" dirty="0" smtClean="0">
                <a:solidFill>
                  <a:srgbClr val="FF0000"/>
                </a:solidFill>
              </a:rPr>
              <a:t> ИОП </a:t>
            </a:r>
            <a:r>
              <a:rPr lang="sr-Cyrl-RS" sz="4400" b="1" u="sng" dirty="0" smtClean="0">
                <a:solidFill>
                  <a:srgbClr val="FF0000"/>
                </a:solidFill>
              </a:rPr>
              <a:t>1</a:t>
            </a:r>
            <a:r>
              <a:rPr lang="sr-Cyrl-RS" sz="4000" b="1" u="sng" dirty="0" smtClean="0">
                <a:solidFill>
                  <a:srgbClr val="FF0000"/>
                </a:solidFill>
              </a:rPr>
              <a:t> не донесе очекиване резултате?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  <p:pic>
        <p:nvPicPr>
          <p:cNvPr id="4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28390">
            <a:off x="7914325" y="264106"/>
            <a:ext cx="917820" cy="9602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8000" y="1575190"/>
            <a:ext cx="84182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Оцењивање ученика који се образују по</a:t>
            </a:r>
          </a:p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ИОП-у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3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28390">
            <a:off x="7914325" y="264106"/>
            <a:ext cx="917820" cy="9602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80" name="Picture 20" descr="File:Navegador explor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3845" y="3631260"/>
            <a:ext cx="910840" cy="890072"/>
          </a:xfrm>
          <a:prstGeom prst="rect">
            <a:avLst/>
          </a:prstGeom>
          <a:noFill/>
        </p:spPr>
      </p:pic>
      <p:pic>
        <p:nvPicPr>
          <p:cNvPr id="15372" name="Picture 12" descr="Image result for mudra gla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42259">
            <a:off x="6946265" y="390229"/>
            <a:ext cx="1716111" cy="1716111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382487" y="358614"/>
            <a:ext cx="55816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3200" b="1" dirty="0" smtClean="0">
                <a:solidFill>
                  <a:srgbClr val="002060"/>
                </a:solidFill>
              </a:rPr>
              <a:t>Боље разумевање законских оквира и корака у изради ИОП-а !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6" name="Picture 2" descr="Image result for tačno"/>
          <p:cNvPicPr>
            <a:picLocks noChangeAspect="1" noChangeArrowheads="1"/>
          </p:cNvPicPr>
          <p:nvPr/>
        </p:nvPicPr>
        <p:blipFill>
          <a:blip r:embed="rId4" cstate="print"/>
          <a:srcRect l="7211" t="5147" r="6813" b="15458"/>
          <a:stretch>
            <a:fillRect/>
          </a:stretch>
        </p:blipFill>
        <p:spPr bwMode="auto">
          <a:xfrm>
            <a:off x="344295" y="2709286"/>
            <a:ext cx="767862" cy="70704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299936" y="2441177"/>
            <a:ext cx="74306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3200" b="1" dirty="0" smtClean="0">
                <a:solidFill>
                  <a:srgbClr val="002060"/>
                </a:solidFill>
              </a:rPr>
              <a:t>П</a:t>
            </a:r>
            <a:r>
              <a:rPr lang="sr-Cyrl-CS" sz="3200" b="1" dirty="0" smtClean="0">
                <a:solidFill>
                  <a:srgbClr val="002060"/>
                </a:solidFill>
              </a:rPr>
              <a:t>роцедуру израде и вредновања ИОП-а учинити јаснијом и једноставнијом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13" name="Picture 2" descr="Image result for tačno"/>
          <p:cNvPicPr>
            <a:picLocks noChangeAspect="1" noChangeArrowheads="1"/>
          </p:cNvPicPr>
          <p:nvPr/>
        </p:nvPicPr>
        <p:blipFill>
          <a:blip r:embed="rId4" cstate="print"/>
          <a:srcRect l="7211" t="5147" r="6813" b="15458"/>
          <a:stretch>
            <a:fillRect/>
          </a:stretch>
        </p:blipFill>
        <p:spPr bwMode="auto">
          <a:xfrm>
            <a:off x="361531" y="811543"/>
            <a:ext cx="767862" cy="707041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1384898" y="3454791"/>
            <a:ext cx="43174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3200" b="1" dirty="0" smtClean="0">
                <a:solidFill>
                  <a:srgbClr val="002060"/>
                </a:solidFill>
              </a:rPr>
              <a:t>коришћењем веб програма е-ИОП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endParaRPr lang="en-US" sz="3200" dirty="0"/>
          </a:p>
        </p:txBody>
      </p:sp>
      <p:pic>
        <p:nvPicPr>
          <p:cNvPr id="17" name="Picture 2" descr="Image result for tačno"/>
          <p:cNvPicPr>
            <a:picLocks noChangeAspect="1" noChangeArrowheads="1"/>
          </p:cNvPicPr>
          <p:nvPr/>
        </p:nvPicPr>
        <p:blipFill>
          <a:blip r:embed="rId4" cstate="print"/>
          <a:srcRect l="7211" t="5147" r="6813" b="15458"/>
          <a:stretch>
            <a:fillRect/>
          </a:stretch>
        </p:blipFill>
        <p:spPr bwMode="auto">
          <a:xfrm>
            <a:off x="206409" y="5285572"/>
            <a:ext cx="767862" cy="707041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162051" y="5017463"/>
            <a:ext cx="6530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3200" b="1" dirty="0" smtClean="0">
                <a:solidFill>
                  <a:srgbClr val="002060"/>
                </a:solidFill>
              </a:rPr>
              <a:t>Компетенције наставника за израду и вредновање ИОП-а подићи на виши ниво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15376" name="Picture 16" descr="Related imag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59574" y="4879975"/>
            <a:ext cx="1789340" cy="17893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28390">
            <a:off x="7914325" y="264106"/>
            <a:ext cx="917820" cy="9602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62857" y="199571"/>
            <a:ext cx="7576457" cy="8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dirty="0" smtClean="0">
                <a:solidFill>
                  <a:srgbClr val="FF0000"/>
                </a:solidFill>
              </a:rPr>
              <a:t>За ученике који се образују по </a:t>
            </a:r>
            <a:r>
              <a:rPr lang="ru-RU" sz="3200" b="1" dirty="0" smtClean="0">
                <a:solidFill>
                  <a:srgbClr val="FF0000"/>
                </a:solidFill>
              </a:rPr>
              <a:t>ИНДИВИДУАЛИЗОВАНОМ НАЧИНУ РАДА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833" y="1767114"/>
            <a:ext cx="8563429" cy="98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 smtClean="0"/>
              <a:t>Оцењивање се врши у односу на постојеће стандарде. </a:t>
            </a:r>
            <a:endParaRPr lang="ru-RU" sz="3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55600" y="3022599"/>
            <a:ext cx="8563429" cy="79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 smtClean="0"/>
              <a:t>Једина разлика може бити у начину испитивања и провере знања.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8343" y="4423228"/>
            <a:ext cx="3207657" cy="496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dirty="0" smtClean="0"/>
              <a:t>ПРЕПОРУКА: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7371" y="5018314"/>
            <a:ext cx="8563429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/>
              <a:t>Приликом оцењивања ученика који се образују по индивидуализованом начину рада, треба избегавати оцену 1.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28390">
            <a:off x="7914325" y="264106"/>
            <a:ext cx="917820" cy="9602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19315" y="5134428"/>
            <a:ext cx="8563429" cy="1479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/>
              <a:t>За ученике који се образују по ИОП-у 1, није потребно </a:t>
            </a:r>
            <a:r>
              <a:rPr lang="ru-RU" sz="2800" dirty="0" smtClean="0"/>
              <a:t>то посебно </a:t>
            </a:r>
            <a:r>
              <a:rPr lang="ru-RU" sz="2800" b="1" dirty="0" smtClean="0"/>
              <a:t>евидентирати у јавним исправа </a:t>
            </a:r>
            <a:r>
              <a:rPr lang="ru-RU" sz="2800" dirty="0" smtClean="0"/>
              <a:t>ученика нити у матичној књизи, као ни у ђачкој књижици.   </a:t>
            </a:r>
            <a:endParaRPr lang="ru-RU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00742" y="206828"/>
            <a:ext cx="7576457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dirty="0" smtClean="0">
                <a:solidFill>
                  <a:srgbClr val="FF0000"/>
                </a:solidFill>
              </a:rPr>
              <a:t>За ученике који се образују по </a:t>
            </a:r>
            <a:r>
              <a:rPr lang="ru-RU" sz="3200" b="1" dirty="0" smtClean="0">
                <a:solidFill>
                  <a:srgbClr val="FF0000"/>
                </a:solidFill>
              </a:rPr>
              <a:t>ИОП-у 1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3833" y="1041400"/>
            <a:ext cx="856342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 smtClean="0"/>
              <a:t>Оцењивање се врши у односу на </a:t>
            </a:r>
            <a:r>
              <a:rPr lang="ru-RU" sz="3600" b="1" u="sng" dirty="0" smtClean="0"/>
              <a:t>постојеће стандарде </a:t>
            </a:r>
            <a:r>
              <a:rPr lang="ru-RU" sz="3200" b="1" dirty="0" smtClean="0"/>
              <a:t>и</a:t>
            </a:r>
            <a:r>
              <a:rPr lang="ru-RU" sz="3600" b="1" dirty="0" smtClean="0"/>
              <a:t> </a:t>
            </a:r>
          </a:p>
          <a:p>
            <a:pPr algn="ctr">
              <a:lnSpc>
                <a:spcPct val="80000"/>
              </a:lnSpc>
            </a:pPr>
            <a:r>
              <a:rPr lang="ru-RU" sz="3600" b="1" u="sng" dirty="0" smtClean="0"/>
              <a:t>очекиване исходе у ИОП-у</a:t>
            </a:r>
            <a:r>
              <a:rPr lang="ru-RU" sz="3600" b="1" dirty="0" smtClean="0"/>
              <a:t>. </a:t>
            </a:r>
            <a:endParaRPr lang="ru-RU" sz="3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99143" y="2572656"/>
            <a:ext cx="8563429" cy="79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 smtClean="0"/>
              <a:t>Р</a:t>
            </a:r>
            <a:r>
              <a:rPr lang="ru-RU" sz="2800" dirty="0" smtClean="0"/>
              <a:t>азлика у начину испитивања и провере знања </a:t>
            </a:r>
          </a:p>
          <a:p>
            <a:pPr algn="ctr">
              <a:lnSpc>
                <a:spcPct val="80000"/>
              </a:lnSpc>
            </a:pPr>
            <a:r>
              <a:rPr lang="ru-RU" sz="2800" b="1" dirty="0" smtClean="0"/>
              <a:t>– врши се прилагођавање задатака</a:t>
            </a:r>
            <a:r>
              <a:rPr lang="ru-RU" sz="2800" dirty="0" smtClean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0286" y="3407227"/>
            <a:ext cx="8563429" cy="98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dirty="0" smtClean="0"/>
              <a:t>Овим ученицима се не даје оцена 1, већ се мењају стратегије прилагођавања уз ревидирање исхода или се у крајњем случају тражи мишљење ИРК за прелазак на ИОП 2.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7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742" y="206828"/>
            <a:ext cx="7576457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dirty="0" smtClean="0">
                <a:solidFill>
                  <a:srgbClr val="FF0000"/>
                </a:solidFill>
              </a:rPr>
              <a:t>За ученике који се образују по </a:t>
            </a:r>
            <a:r>
              <a:rPr lang="ru-RU" sz="3200" b="1" dirty="0" smtClean="0">
                <a:solidFill>
                  <a:srgbClr val="FF0000"/>
                </a:solidFill>
              </a:rPr>
              <a:t>ИОП-у 2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833" y="1041400"/>
            <a:ext cx="856342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 smtClean="0"/>
              <a:t>Оцењивање се врши у односу на </a:t>
            </a:r>
            <a:r>
              <a:rPr lang="ru-RU" sz="3600" b="1" u="sng" dirty="0" smtClean="0"/>
              <a:t>прилагођене стандарде </a:t>
            </a:r>
            <a:r>
              <a:rPr lang="ru-RU" sz="3200" b="1" dirty="0" smtClean="0"/>
              <a:t>и</a:t>
            </a:r>
            <a:r>
              <a:rPr lang="ru-RU" sz="3600" b="1" dirty="0" smtClean="0"/>
              <a:t> </a:t>
            </a:r>
          </a:p>
          <a:p>
            <a:pPr algn="ctr">
              <a:lnSpc>
                <a:spcPct val="80000"/>
              </a:lnSpc>
            </a:pPr>
            <a:r>
              <a:rPr lang="ru-RU" sz="3600" b="1" u="sng" dirty="0" smtClean="0"/>
              <a:t>очекиване исходе у ИОП-у</a:t>
            </a:r>
            <a:r>
              <a:rPr lang="ru-RU" sz="3600" b="1" dirty="0" smtClean="0"/>
              <a:t>. </a:t>
            </a:r>
            <a:endParaRPr lang="ru-RU" sz="3600" dirty="0" smtClean="0"/>
          </a:p>
        </p:txBody>
      </p:sp>
      <p:pic>
        <p:nvPicPr>
          <p:cNvPr id="4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28390">
            <a:off x="7914325" y="264106"/>
            <a:ext cx="917820" cy="9602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9144" y="2572656"/>
            <a:ext cx="7003142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 smtClean="0"/>
              <a:t>Исход може бити </a:t>
            </a:r>
            <a:r>
              <a:rPr lang="ru-RU" sz="2000" dirty="0" smtClean="0"/>
              <a:t>у највећој мери </a:t>
            </a:r>
            <a:r>
              <a:rPr lang="ru-RU" sz="2000" dirty="0" smtClean="0"/>
              <a:t>:</a:t>
            </a:r>
            <a:endParaRPr lang="ru-RU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48343" y="3305640"/>
            <a:ext cx="6444344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 smtClean="0"/>
              <a:t>- </a:t>
            </a:r>
            <a:r>
              <a:rPr lang="ru-RU" sz="2400" b="1" dirty="0" smtClean="0"/>
              <a:t>делимично остварен – </a:t>
            </a:r>
            <a:r>
              <a:rPr lang="ru-RU" sz="2000" dirty="0" smtClean="0"/>
              <a:t>оцена 2 или 3</a:t>
            </a:r>
            <a:endParaRPr lang="ru-RU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41086" y="2921004"/>
            <a:ext cx="6538685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 smtClean="0"/>
              <a:t>- </a:t>
            </a:r>
            <a:r>
              <a:rPr lang="ru-RU" sz="2400" b="1" dirty="0" smtClean="0"/>
              <a:t>у потпуности остварен – </a:t>
            </a:r>
            <a:r>
              <a:rPr lang="ru-RU" sz="2000" dirty="0" smtClean="0"/>
              <a:t>оцена 4 или 5</a:t>
            </a:r>
            <a:endParaRPr lang="ru-RU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41085" y="3719300"/>
            <a:ext cx="8628744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 smtClean="0"/>
              <a:t>- </a:t>
            </a:r>
            <a:r>
              <a:rPr lang="ru-RU" sz="2400" b="1" dirty="0" smtClean="0"/>
              <a:t>неостварен – </a:t>
            </a:r>
            <a:r>
              <a:rPr lang="ru-RU" sz="2000" b="1" u="sng" dirty="0" smtClean="0"/>
              <a:t>не даје се оцена 1</a:t>
            </a:r>
            <a:r>
              <a:rPr lang="ru-RU" sz="2000" dirty="0" smtClean="0"/>
              <a:t>, већ се ревидирају исходи</a:t>
            </a:r>
            <a:endParaRPr lang="ru-RU" sz="2400" u="sng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28401" y="4758215"/>
            <a:ext cx="8563429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/>
              <a:t>За ученике који се образују по ИОП-у 2, </a:t>
            </a:r>
          </a:p>
          <a:p>
            <a:pPr algn="ctr">
              <a:lnSpc>
                <a:spcPct val="80000"/>
              </a:lnSpc>
            </a:pPr>
            <a:r>
              <a:rPr lang="ru-RU" sz="2000" dirty="0" smtClean="0"/>
              <a:t>препоручује се да се у ђачк</a:t>
            </a:r>
            <a:r>
              <a:rPr lang="sr-Latn-RS" sz="2000" dirty="0" smtClean="0"/>
              <a:t>oj</a:t>
            </a:r>
            <a:r>
              <a:rPr lang="ru-RU" sz="2000" dirty="0" smtClean="0"/>
              <a:t> књижиц</a:t>
            </a:r>
            <a:r>
              <a:rPr lang="sr-Latn-RS" sz="2000" dirty="0" smtClean="0"/>
              <a:t>i</a:t>
            </a:r>
            <a:r>
              <a:rPr lang="ru-RU" sz="2000" dirty="0" smtClean="0"/>
              <a:t> у рубрици </a:t>
            </a:r>
            <a:r>
              <a:rPr lang="sr-Latn-RS" sz="2000" dirty="0" smtClean="0"/>
              <a:t>“</a:t>
            </a:r>
            <a:r>
              <a:rPr lang="ru-RU" sz="2000" dirty="0" smtClean="0"/>
              <a:t>Напомена</a:t>
            </a:r>
            <a:r>
              <a:rPr lang="sr-Latn-RS" sz="2000" dirty="0" smtClean="0"/>
              <a:t>” </a:t>
            </a:r>
            <a:r>
              <a:rPr lang="sr-Cyrl-RS" sz="2000" dirty="0" smtClean="0"/>
              <a:t>за завршни разред пише:</a:t>
            </a:r>
          </a:p>
          <a:p>
            <a:pPr algn="ctr">
              <a:lnSpc>
                <a:spcPct val="80000"/>
              </a:lnSpc>
            </a:pPr>
            <a:r>
              <a:rPr lang="sr-Cyrl-RS" sz="2000" dirty="0" smtClean="0"/>
              <a:t>“</a:t>
            </a:r>
            <a:r>
              <a:rPr lang="sr-Cyrl-RS" sz="2000" b="1" dirty="0" smtClean="0"/>
              <a:t>Ученик је у складу са чланом 77. ЗОСОВ-а</a:t>
            </a:r>
            <a:r>
              <a:rPr lang="ru-RU" sz="2000" dirty="0" smtClean="0"/>
              <a:t> (</a:t>
            </a:r>
            <a:r>
              <a:rPr lang="sr-Latn-RS" sz="2000" dirty="0" smtClean="0"/>
              <a:t>“</a:t>
            </a:r>
            <a:r>
              <a:rPr lang="ru-RU" sz="2000" dirty="0" smtClean="0"/>
              <a:t>Сл. Гласник РС</a:t>
            </a:r>
            <a:r>
              <a:rPr lang="sr-Latn-RS" sz="2000" dirty="0" smtClean="0"/>
              <a:t>”</a:t>
            </a:r>
            <a:r>
              <a:rPr lang="ru-RU" sz="2000" dirty="0" smtClean="0"/>
              <a:t> 72/09, 52/11, 55/13) </a:t>
            </a:r>
            <a:r>
              <a:rPr lang="ru-RU" sz="2000" b="1" dirty="0" smtClean="0"/>
              <a:t>савладао следеће предмете: </a:t>
            </a:r>
            <a:r>
              <a:rPr lang="ru-RU" sz="2000" dirty="0" smtClean="0"/>
              <a:t>(набројати предмете)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0604" y="5869562"/>
            <a:ext cx="856342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endParaRPr lang="ru-RU" sz="2400" dirty="0" smtClean="0"/>
          </a:p>
          <a:p>
            <a:pPr algn="ctr">
              <a:lnSpc>
                <a:spcPct val="80000"/>
              </a:lnSpc>
            </a:pPr>
            <a:r>
              <a:rPr lang="ru-RU" sz="2400" dirty="0" smtClean="0"/>
              <a:t>Иста форма се пише и у </a:t>
            </a:r>
            <a:r>
              <a:rPr lang="ru-RU" sz="2400" b="1" dirty="0" smtClean="0"/>
              <a:t>матичну књигу.</a:t>
            </a:r>
            <a:endParaRPr lang="ru-RU" sz="2400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354" y="485336"/>
            <a:ext cx="75965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alibri" pitchFamily="34" charset="0"/>
              <a:buChar char="–"/>
            </a:pPr>
            <a:r>
              <a:rPr lang="ru-RU" sz="2800" b="1" dirty="0" smtClean="0"/>
              <a:t>Ученици који су се у основној школи образовали по ИОП-у, у средњу школу се уписују по посебном </a:t>
            </a:r>
            <a:r>
              <a:rPr lang="ru-RU" sz="2800" b="1" dirty="0" smtClean="0"/>
              <a:t>закону</a:t>
            </a:r>
            <a:r>
              <a:rPr lang="ru-RU" sz="2800" dirty="0" smtClean="0"/>
              <a:t> (чл. 99)</a:t>
            </a:r>
            <a:endParaRPr lang="ru-RU" sz="28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62597" y="2357395"/>
            <a:ext cx="84582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4200"/>
              </a:spcAft>
              <a:buClr>
                <a:schemeClr val="tx2">
                  <a:lumMod val="75000"/>
                </a:schemeClr>
              </a:buClr>
              <a:buSzPct val="150000"/>
              <a:buFont typeface="Calibri" pitchFamily="34" charset="0"/>
              <a:buChar char="–"/>
            </a:pPr>
            <a:r>
              <a:rPr lang="sr-Cyrl-RS" sz="2800" b="1" dirty="0" smtClean="0"/>
              <a:t>Ученику који је преведен у наредни разред</a:t>
            </a:r>
            <a:r>
              <a:rPr lang="sr-Cyrl-RS" sz="2800" dirty="0" smtClean="0"/>
              <a:t>, </a:t>
            </a:r>
            <a:r>
              <a:rPr lang="sr-Cyrl-RS" sz="2800" b="1" dirty="0" smtClean="0"/>
              <a:t>у </a:t>
            </a:r>
            <a:r>
              <a:rPr lang="sr-Cyrl-RS" sz="2800" b="1" dirty="0" smtClean="0"/>
              <a:t>следећем разреду </a:t>
            </a:r>
            <a:r>
              <a:rPr lang="sr-Cyrl-RS" sz="2800" b="1" dirty="0" smtClean="0"/>
              <a:t>ради </a:t>
            </a:r>
            <a:r>
              <a:rPr lang="sr-Cyrl-RS" sz="2800" b="1" dirty="0" smtClean="0"/>
              <a:t>по ИОП-у </a:t>
            </a:r>
            <a:r>
              <a:rPr lang="sr-Cyrl-RS" sz="2800" dirty="0"/>
              <a:t>(</a:t>
            </a:r>
            <a:r>
              <a:rPr lang="sr-Cyrl-RS" sz="2800" dirty="0" smtClean="0"/>
              <a:t>чл. 108)</a:t>
            </a:r>
          </a:p>
          <a:p>
            <a:pPr marL="457200" indent="-457200">
              <a:spcBef>
                <a:spcPts val="2400"/>
              </a:spcBef>
              <a:buClr>
                <a:schemeClr val="tx2">
                  <a:lumMod val="75000"/>
                </a:schemeClr>
              </a:buClr>
              <a:buSzPct val="150000"/>
              <a:buFont typeface="Calibri" pitchFamily="34" charset="0"/>
              <a:buChar char="–"/>
            </a:pPr>
            <a:r>
              <a:rPr lang="sr-Cyrl-RS" sz="2800" b="1" dirty="0" smtClean="0"/>
              <a:t>Новчаном казном од 100.000 до 1.000.000 динара казниће се установа која не донесе или не остварује ИОП</a:t>
            </a:r>
            <a:r>
              <a:rPr lang="sr-Cyrl-RS" sz="2800" dirty="0" smtClean="0"/>
              <a:t> </a:t>
            </a:r>
            <a:r>
              <a:rPr lang="sr-Cyrl-RS" sz="2800" dirty="0"/>
              <a:t>(</a:t>
            </a:r>
            <a:r>
              <a:rPr lang="sr-Cyrl-RS" sz="2800" dirty="0" smtClean="0"/>
              <a:t>чл. 161)</a:t>
            </a:r>
            <a:endParaRPr lang="en-US" sz="2800" dirty="0"/>
          </a:p>
        </p:txBody>
      </p:sp>
      <p:pic>
        <p:nvPicPr>
          <p:cNvPr id="4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28390">
            <a:off x="7914325" y="264106"/>
            <a:ext cx="917820" cy="9602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293055"/>
            <a:ext cx="8458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ctr"/>
            <a:r>
              <a:rPr lang="sr-Cyrl-RS" sz="4400" b="1" dirty="0" smtClean="0"/>
              <a:t>Подаци </a:t>
            </a:r>
            <a:r>
              <a:rPr lang="sr-Cyrl-RS" sz="4400" b="1" dirty="0" smtClean="0"/>
              <a:t>из ИОП-а не смеју се користити у друге сврхе осим оне наведене законом </a:t>
            </a:r>
            <a:r>
              <a:rPr lang="sr-Cyrl-RS" sz="4400" dirty="0" smtClean="0"/>
              <a:t>и без сагласности лица чија је сагласност потребна за доношење ИОП-а  </a:t>
            </a:r>
            <a:r>
              <a:rPr lang="sr-Cyrl-RS" sz="4400" dirty="0"/>
              <a:t>(</a:t>
            </a:r>
            <a:r>
              <a:rPr lang="sr-Cyrl-RS" sz="4400" dirty="0" smtClean="0"/>
              <a:t>чл.12)</a:t>
            </a:r>
          </a:p>
          <a:p>
            <a:pPr algn="ctr"/>
            <a:r>
              <a:rPr lang="sr-Cyrl-RS" sz="4400" dirty="0" smtClean="0"/>
              <a:t> </a:t>
            </a:r>
            <a:endParaRPr lang="en-US" sz="4400" dirty="0"/>
          </a:p>
        </p:txBody>
      </p:sp>
      <p:pic>
        <p:nvPicPr>
          <p:cNvPr id="3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28390">
            <a:off x="7914325" y="264106"/>
            <a:ext cx="917820" cy="9602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402" y="1452572"/>
            <a:ext cx="7543798" cy="481053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 rot="20700186">
            <a:off x="653143" y="1411300"/>
            <a:ext cx="8026400" cy="2464010"/>
          </a:xfrm>
          <a:prstGeom prst="rect">
            <a:avLst/>
          </a:prstGeom>
        </p:spPr>
        <p:txBody>
          <a:bodyPr wrap="square">
            <a:prstTxWarp prst="textArchUp">
              <a:avLst>
                <a:gd name="adj" fmla="val 10995614"/>
              </a:avLst>
            </a:prstTxWarp>
            <a:spAutoFit/>
          </a:bodyPr>
          <a:lstStyle/>
          <a:p>
            <a:pPr algn="ctr"/>
            <a:r>
              <a:rPr lang="ru-RU" sz="13800" b="1" dirty="0" smtClean="0">
                <a:solidFill>
                  <a:srgbClr val="0066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П А У З А</a:t>
            </a:r>
            <a:endParaRPr lang="en-US" sz="13800" dirty="0">
              <a:solidFill>
                <a:srgbClr val="0066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49" y="4084627"/>
            <a:ext cx="2574925" cy="244952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90610" y="819735"/>
            <a:ext cx="71293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8000" b="1" dirty="0" smtClean="0">
                <a:solidFill>
                  <a:srgbClr val="002060"/>
                </a:solidFill>
                <a:latin typeface="Comic Sans MS" pitchFamily="66" charset="0"/>
              </a:rPr>
              <a:t>Теме предвиђене обуком!</a:t>
            </a:r>
            <a:endParaRPr lang="en-US" sz="80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28390">
            <a:off x="7411673" y="379247"/>
            <a:ext cx="1301877" cy="1362019"/>
          </a:xfrm>
          <a:prstGeom prst="rect">
            <a:avLst/>
          </a:prstGeom>
          <a:noFill/>
        </p:spPr>
      </p:pic>
      <p:pic>
        <p:nvPicPr>
          <p:cNvPr id="3" name="Picture 2" descr="Image result for tačno"/>
          <p:cNvPicPr>
            <a:picLocks noChangeAspect="1" noChangeArrowheads="1"/>
          </p:cNvPicPr>
          <p:nvPr/>
        </p:nvPicPr>
        <p:blipFill>
          <a:blip r:embed="rId3" cstate="print"/>
          <a:srcRect l="7211" t="5147" r="6813" b="15458"/>
          <a:stretch>
            <a:fillRect/>
          </a:stretch>
        </p:blipFill>
        <p:spPr bwMode="auto">
          <a:xfrm>
            <a:off x="699826" y="833652"/>
            <a:ext cx="397375" cy="3659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65275" y="340964"/>
            <a:ext cx="666764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Clr>
                <a:srgbClr val="FFC000"/>
              </a:buClr>
              <a:buSzPct val="113000"/>
            </a:pPr>
            <a:r>
              <a:rPr lang="sr-Cyrl-RS" sz="4400" b="1" dirty="0" smtClean="0">
                <a:solidFill>
                  <a:srgbClr val="FF0000"/>
                </a:solidFill>
              </a:rPr>
              <a:t>ЗАКОНСКИ ОКВИРИ и </a:t>
            </a:r>
          </a:p>
          <a:p>
            <a:pPr algn="ctr">
              <a:lnSpc>
                <a:spcPct val="90000"/>
              </a:lnSpc>
              <a:buClr>
                <a:srgbClr val="FFC000"/>
              </a:buClr>
              <a:buSzPct val="113000"/>
            </a:pPr>
            <a:r>
              <a:rPr lang="sr-Cyrl-RS" sz="4400" b="1" dirty="0" smtClean="0">
                <a:solidFill>
                  <a:srgbClr val="FF0000"/>
                </a:solidFill>
              </a:rPr>
              <a:t>кораци у изради ИОП-а</a:t>
            </a:r>
            <a:endParaRPr lang="sr-Cyrl-RS" sz="4400" b="1" dirty="0" smtClean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48229" y="1727225"/>
            <a:ext cx="6865257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sr-Cyrl-RS" sz="2800" b="1" dirty="0" smtClean="0">
                <a:solidFill>
                  <a:srgbClr val="FF0000"/>
                </a:solidFill>
              </a:rPr>
              <a:t>-  </a:t>
            </a:r>
            <a:r>
              <a:rPr lang="en-US" sz="2800" b="1" u="sng" dirty="0" smtClean="0">
                <a:solidFill>
                  <a:srgbClr val="FF0000"/>
                </a:solidFill>
              </a:rPr>
              <a:t>ПРОЦЕНА </a:t>
            </a:r>
            <a:r>
              <a:rPr lang="en-US" sz="2800" b="1" u="sng" dirty="0" smtClean="0">
                <a:solidFill>
                  <a:srgbClr val="FF0000"/>
                </a:solidFill>
              </a:rPr>
              <a:t>ПОТРЕБА </a:t>
            </a:r>
            <a:r>
              <a:rPr lang="sr-Cyrl-RS" sz="2800" b="1" u="sng" dirty="0" smtClean="0">
                <a:solidFill>
                  <a:srgbClr val="FF0000"/>
                </a:solidFill>
              </a:rPr>
              <a:t> </a:t>
            </a:r>
            <a:r>
              <a:rPr lang="sr-Cyrl-RS" sz="2800" b="1" dirty="0" smtClean="0"/>
              <a:t>за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израдом</a:t>
            </a:r>
            <a:r>
              <a:rPr lang="en-US" sz="2800" b="1" dirty="0" smtClean="0"/>
              <a:t> ИОП-а</a:t>
            </a:r>
            <a:endParaRPr lang="sr-Cyrl-RS" sz="2800" b="1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1262747" y="2249739"/>
            <a:ext cx="3091539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sr-Cyrl-RS" sz="2800" b="1" dirty="0" smtClean="0">
                <a:solidFill>
                  <a:srgbClr val="FF0000"/>
                </a:solidFill>
              </a:rPr>
              <a:t>-  </a:t>
            </a:r>
            <a:r>
              <a:rPr lang="sr-Cyrl-RS" sz="2800" b="1" u="sng" dirty="0" smtClean="0">
                <a:solidFill>
                  <a:srgbClr val="FF0000"/>
                </a:solidFill>
              </a:rPr>
              <a:t>ПРАВО</a:t>
            </a:r>
            <a:r>
              <a:rPr lang="sr-Cyrl-RS" sz="2800" b="1" dirty="0" smtClean="0">
                <a:solidFill>
                  <a:srgbClr val="FF0000"/>
                </a:solidFill>
              </a:rPr>
              <a:t> </a:t>
            </a:r>
            <a:r>
              <a:rPr lang="sr-Cyrl-RS" sz="2400" b="1" dirty="0" smtClean="0"/>
              <a:t>на</a:t>
            </a:r>
            <a:r>
              <a:rPr lang="sr-Cyrl-RS" sz="2800" b="1" dirty="0" smtClean="0"/>
              <a:t> ИОП</a:t>
            </a:r>
            <a:endParaRPr lang="en-US" dirty="0"/>
          </a:p>
        </p:txBody>
      </p:sp>
      <p:pic>
        <p:nvPicPr>
          <p:cNvPr id="15" name="Picture 14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39311">
            <a:off x="5436590" y="5268536"/>
            <a:ext cx="3449527" cy="1336362"/>
          </a:xfrm>
          <a:prstGeom prst="rect">
            <a:avLst/>
          </a:prstGeom>
          <a:noFill/>
        </p:spPr>
      </p:pic>
      <p:pic>
        <p:nvPicPr>
          <p:cNvPr id="16" name="Picture 15" descr="Image result for tačno"/>
          <p:cNvPicPr>
            <a:picLocks noChangeAspect="1" noChangeArrowheads="1"/>
          </p:cNvPicPr>
          <p:nvPr/>
        </p:nvPicPr>
        <p:blipFill>
          <a:blip r:embed="rId3" cstate="print"/>
          <a:srcRect l="7211" t="5147" r="6813" b="15458"/>
          <a:stretch>
            <a:fillRect/>
          </a:stretch>
        </p:blipFill>
        <p:spPr bwMode="auto">
          <a:xfrm>
            <a:off x="380512" y="4070337"/>
            <a:ext cx="397375" cy="3659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821730" y="3360549"/>
            <a:ext cx="7436901" cy="20005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FFC000"/>
              </a:buClr>
              <a:buSzPct val="113000"/>
            </a:pPr>
            <a:r>
              <a:rPr lang="sr-Cyrl-RS" sz="3600" b="1" dirty="0" smtClean="0">
                <a:solidFill>
                  <a:srgbClr val="000066"/>
                </a:solidFill>
              </a:rPr>
              <a:t>Израда и вредновање ИОП-а </a:t>
            </a:r>
          </a:p>
          <a:p>
            <a:pPr algn="ctr">
              <a:buClr>
                <a:srgbClr val="FFC000"/>
              </a:buClr>
              <a:buSzPct val="113000"/>
            </a:pPr>
            <a:r>
              <a:rPr lang="sr-Cyrl-RS" sz="4400" b="1" dirty="0" smtClean="0">
                <a:solidFill>
                  <a:srgbClr val="000066"/>
                </a:solidFill>
              </a:rPr>
              <a:t>коришћењем </a:t>
            </a:r>
            <a:endParaRPr lang="sr-Cyrl-RS" sz="4400" b="1" dirty="0" smtClean="0">
              <a:solidFill>
                <a:srgbClr val="000066"/>
              </a:solidFill>
            </a:endParaRPr>
          </a:p>
          <a:p>
            <a:pPr algn="ctr">
              <a:buClr>
                <a:srgbClr val="FFC000"/>
              </a:buClr>
              <a:buSzPct val="113000"/>
            </a:pPr>
            <a:r>
              <a:rPr lang="sr-Cyrl-RS" sz="4400" b="1" dirty="0" smtClean="0">
                <a:solidFill>
                  <a:srgbClr val="000066"/>
                </a:solidFill>
              </a:rPr>
              <a:t>веб </a:t>
            </a:r>
            <a:r>
              <a:rPr lang="sr-Cyrl-RS" sz="4400" b="1" dirty="0" smtClean="0">
                <a:solidFill>
                  <a:srgbClr val="000066"/>
                </a:solidFill>
              </a:rPr>
              <a:t>програма  е-ИОП</a:t>
            </a:r>
            <a:endParaRPr lang="en-US" sz="44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28390">
            <a:off x="7477271" y="520447"/>
            <a:ext cx="1170682" cy="122476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2461" y="2149668"/>
            <a:ext cx="83222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Clr>
                <a:srgbClr val="FFC000"/>
              </a:buClr>
              <a:buSzPct val="113000"/>
            </a:pPr>
            <a:r>
              <a:rPr lang="sr-Cyrl-RS" sz="6600" b="1" dirty="0" smtClean="0">
                <a:solidFill>
                  <a:srgbClr val="FF0000"/>
                </a:solidFill>
              </a:rPr>
              <a:t>Законски </a:t>
            </a:r>
            <a:r>
              <a:rPr lang="sr-Cyrl-RS" sz="6600" b="1" dirty="0" smtClean="0">
                <a:solidFill>
                  <a:srgbClr val="FF0000"/>
                </a:solidFill>
              </a:rPr>
              <a:t>оквири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28390">
            <a:off x="7998185" y="260838"/>
            <a:ext cx="917820" cy="96022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51691" y="98476"/>
            <a:ext cx="7906044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sr-Cyrl-RS" sz="2800" b="1" dirty="0" smtClean="0">
                <a:solidFill>
                  <a:srgbClr val="FF0000"/>
                </a:solidFill>
              </a:rPr>
              <a:t>У којим </a:t>
            </a:r>
            <a:r>
              <a:rPr lang="sr-Cyrl-RS" sz="2800" b="1" dirty="0" smtClean="0">
                <a:solidFill>
                  <a:srgbClr val="FF0000"/>
                </a:solidFill>
              </a:rPr>
              <a:t>случајевима је ученику/детету </a:t>
            </a:r>
            <a:r>
              <a:rPr lang="sr-Cyrl-RS" sz="2800" b="1" dirty="0" smtClean="0">
                <a:solidFill>
                  <a:srgbClr val="FF0000"/>
                </a:solidFill>
              </a:rPr>
              <a:t>неопходна додатна образовна </a:t>
            </a:r>
            <a:r>
              <a:rPr lang="sr-Cyrl-RS" sz="2800" b="1" dirty="0" smtClean="0">
                <a:solidFill>
                  <a:srgbClr val="FF0000"/>
                </a:solidFill>
              </a:rPr>
              <a:t>подршка </a:t>
            </a:r>
          </a:p>
          <a:p>
            <a:pPr algn="ctr">
              <a:lnSpc>
                <a:spcPct val="80000"/>
              </a:lnSpc>
            </a:pPr>
            <a:r>
              <a:rPr lang="sr-Cyrl-RS" sz="2800" b="1" dirty="0" smtClean="0">
                <a:solidFill>
                  <a:srgbClr val="FF0000"/>
                </a:solidFill>
              </a:rPr>
              <a:t>(у којим случајевима има </a:t>
            </a:r>
            <a:r>
              <a:rPr lang="sr-Cyrl-RS" sz="2800" b="1" u="sng" dirty="0" smtClean="0">
                <a:solidFill>
                  <a:srgbClr val="FF0000"/>
                </a:solidFill>
              </a:rPr>
              <a:t>ПРАВО на ИОП</a:t>
            </a:r>
            <a:r>
              <a:rPr lang="sr-Cyrl-RS" sz="2800" b="1" dirty="0" smtClean="0">
                <a:solidFill>
                  <a:srgbClr val="FF0000"/>
                </a:solidFill>
              </a:rPr>
              <a:t>)?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56273" y="1356821"/>
            <a:ext cx="4403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FFC000"/>
              </a:buClr>
              <a:buSzPct val="113000"/>
            </a:pPr>
            <a:r>
              <a:rPr lang="sr-Cyrl-RS" sz="2400" dirty="0" smtClean="0"/>
              <a:t>      У </a:t>
            </a:r>
            <a:r>
              <a:rPr lang="sr-Cyrl-RS" sz="2400" dirty="0" smtClean="0"/>
              <a:t>случају када ученик:</a:t>
            </a:r>
            <a:endParaRPr lang="sr-Cyrl-R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11013" y="1847769"/>
            <a:ext cx="8525022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sr-Cyrl-RS" sz="2400" b="1" dirty="0" smtClean="0"/>
              <a:t> </a:t>
            </a:r>
            <a:r>
              <a:rPr lang="sr-Cyrl-RS" sz="2400" dirty="0" smtClean="0"/>
              <a:t>има </a:t>
            </a:r>
            <a:r>
              <a:rPr lang="sr-Cyrl-RS" sz="2400" b="1" dirty="0" smtClean="0"/>
              <a:t>тешкоће </a:t>
            </a:r>
            <a:r>
              <a:rPr lang="sr-Cyrl-RS" sz="2400" b="1" dirty="0" smtClean="0"/>
              <a:t>у учењу </a:t>
            </a:r>
            <a:endParaRPr lang="sr-Cyrl-RS" sz="2400" b="1" dirty="0" smtClean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r-Cyrl-RS" sz="2000" dirty="0" smtClean="0"/>
              <a:t>(</a:t>
            </a:r>
            <a:r>
              <a:rPr lang="sr-Cyrl-RS" sz="2000" dirty="0" smtClean="0"/>
              <a:t>због специфичних сметњи у </a:t>
            </a:r>
            <a:r>
              <a:rPr lang="sr-Cyrl-RS" sz="2000" dirty="0" smtClean="0"/>
              <a:t>учењу, понашајних </a:t>
            </a:r>
            <a:r>
              <a:rPr lang="sr-Cyrl-RS" sz="2000" dirty="0" smtClean="0"/>
              <a:t>и емоционалних сметњи</a:t>
            </a:r>
            <a:r>
              <a:rPr lang="sr-Cyrl-RS" sz="2000" dirty="0" smtClean="0"/>
              <a:t>)</a:t>
            </a:r>
            <a:endParaRPr lang="sr-Cyrl-R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68812" y="2603213"/>
            <a:ext cx="852502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RS" sz="2000" dirty="0" smtClean="0"/>
              <a:t>- </a:t>
            </a:r>
            <a:r>
              <a:rPr lang="sr-Cyrl-RS" sz="2400" dirty="0" smtClean="0"/>
              <a:t>има </a:t>
            </a:r>
            <a:r>
              <a:rPr lang="sr-Cyrl-RS" sz="2400" b="1" dirty="0" smtClean="0"/>
              <a:t>сметње </a:t>
            </a:r>
            <a:r>
              <a:rPr lang="sr-Cyrl-RS" sz="2400" b="1" dirty="0" smtClean="0"/>
              <a:t>у развоју или инвалидитет </a:t>
            </a:r>
            <a:endParaRPr lang="sr-Cyrl-RS" sz="2400" b="1" dirty="0" smtClean="0"/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sr-Cyrl-RS" sz="2000" dirty="0" smtClean="0"/>
              <a:t>(</a:t>
            </a:r>
            <a:r>
              <a:rPr lang="sr-Cyrl-RS" sz="2000" dirty="0" smtClean="0"/>
              <a:t>телесне, моторичке, чулне, интелектуалне или вишеструке сметње или сметње из аутистичног спектра</a:t>
            </a:r>
            <a:r>
              <a:rPr lang="sr-Cyrl-RS" sz="2000" dirty="0" smtClean="0"/>
              <a:t>)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96948" y="3637761"/>
            <a:ext cx="852502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RS" sz="2000" dirty="0" smtClean="0"/>
              <a:t>- </a:t>
            </a:r>
            <a:r>
              <a:rPr lang="sr-Cyrl-RS" sz="2400" b="1" dirty="0" smtClean="0"/>
              <a:t>потиче или живи у социјално нестимулативној средини  </a:t>
            </a:r>
            <a:r>
              <a:rPr lang="sr-Cyrl-RS" sz="2000" dirty="0" smtClean="0"/>
              <a:t>(социјално, економски, културно, језички сиромашној средини или дуготрајно борави у здравственој или социјалној установи</a:t>
            </a:r>
            <a:r>
              <a:rPr lang="sr-Cyrl-RS" sz="2000" dirty="0" smtClean="0"/>
              <a:t>)</a:t>
            </a:r>
            <a:endParaRPr lang="sr-Cyrl-R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26612" y="4777258"/>
            <a:ext cx="852502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RS" sz="2000" dirty="0" smtClean="0"/>
              <a:t>- </a:t>
            </a:r>
            <a:r>
              <a:rPr lang="sr-Cyrl-RS" sz="2400" b="1" dirty="0" smtClean="0"/>
              <a:t>показује изузетне </a:t>
            </a:r>
            <a:r>
              <a:rPr lang="sr-Cyrl-RS" sz="2400" b="1" dirty="0" smtClean="0"/>
              <a:t>способности</a:t>
            </a:r>
            <a:endParaRPr lang="sr-Cyrl-RS" sz="20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26608" y="5255570"/>
            <a:ext cx="852502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RS" sz="2000" dirty="0" smtClean="0"/>
              <a:t>- </a:t>
            </a:r>
            <a:r>
              <a:rPr lang="sr-Cyrl-RS" sz="2400" b="1" dirty="0" smtClean="0"/>
              <a:t>из других разлога </a:t>
            </a:r>
            <a:r>
              <a:rPr lang="sr-Cyrl-RS" sz="2000" dirty="0" smtClean="0"/>
              <a:t>остварује право на подршку у образовању </a:t>
            </a:r>
            <a:r>
              <a:rPr lang="sr-Cyrl-RS" sz="2000" dirty="0"/>
              <a:t>(</a:t>
            </a:r>
            <a:r>
              <a:rPr lang="sr-Cyrl-RS" sz="2000" dirty="0" smtClean="0"/>
              <a:t>чл. 2)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0" y="5938140"/>
            <a:ext cx="91440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sr-Cyrl-RS" sz="2400" dirty="0" smtClean="0"/>
              <a:t>У овим случајевима </a:t>
            </a:r>
            <a:r>
              <a:rPr lang="sr-Cyrl-RS" sz="2400" b="1" dirty="0" smtClean="0"/>
              <a:t>Установа</a:t>
            </a:r>
            <a:r>
              <a:rPr lang="sr-Cyrl-RS" sz="2400" dirty="0" smtClean="0"/>
              <a:t> </a:t>
            </a:r>
            <a:r>
              <a:rPr lang="sr-Cyrl-RS" sz="2400" dirty="0" smtClean="0"/>
              <a:t>обезбеђује отклањање физичких и комуникацијских препрека и </a:t>
            </a:r>
            <a:r>
              <a:rPr lang="sr-Cyrl-RS" sz="2400" b="1" dirty="0" smtClean="0"/>
              <a:t>доноси ИОП </a:t>
            </a:r>
            <a:endParaRPr lang="en-US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0998" y="2142979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>
              <a:buClr>
                <a:srgbClr val="FF0000"/>
              </a:buClr>
              <a:buSzPct val="150000"/>
            </a:pPr>
            <a:r>
              <a:rPr lang="sr-Cyrl-RS" sz="3600" b="1" dirty="0" smtClean="0"/>
              <a:t>право на додатну образовну подршку</a:t>
            </a:r>
            <a:r>
              <a:rPr lang="sr-Cyrl-RS" sz="3600" dirty="0" smtClean="0"/>
              <a:t> </a:t>
            </a:r>
            <a:r>
              <a:rPr lang="sr-Cyrl-RS" sz="3200" dirty="0" smtClean="0"/>
              <a:t>има дете/ученик због</a:t>
            </a:r>
            <a:r>
              <a:rPr lang="sr-Cyrl-RS" sz="3200" dirty="0" smtClean="0"/>
              <a:t> </a:t>
            </a:r>
            <a:r>
              <a:rPr lang="sr-Cyrl-RS" sz="3600" b="1" dirty="0" smtClean="0"/>
              <a:t>потешкоћа </a:t>
            </a:r>
            <a:r>
              <a:rPr lang="sr-Cyrl-RS" sz="3200" dirty="0" smtClean="0"/>
              <a:t>у</a:t>
            </a:r>
            <a:r>
              <a:rPr lang="sr-Cyrl-RS" sz="3200" dirty="0" smtClean="0"/>
              <a:t>:</a:t>
            </a:r>
            <a:endParaRPr lang="sr-Cyrl-RS" sz="3600" dirty="0" smtClean="0"/>
          </a:p>
        </p:txBody>
      </p:sp>
      <p:pic>
        <p:nvPicPr>
          <p:cNvPr id="3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28390">
            <a:off x="8146554" y="289865"/>
            <a:ext cx="917820" cy="9602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3895" y="1708515"/>
            <a:ext cx="2489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FFC000"/>
              </a:buClr>
              <a:buSzPct val="113000"/>
            </a:pPr>
            <a:r>
              <a:rPr lang="sr-Cyrl-RS" sz="2800" dirty="0" smtClean="0"/>
              <a:t>Поред тога,</a:t>
            </a:r>
            <a:endParaRPr lang="sr-Cyrl-RS" sz="2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32690" y="3282461"/>
            <a:ext cx="3178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>
              <a:buClr>
                <a:srgbClr val="FF0000"/>
              </a:buClr>
              <a:buSzPct val="150000"/>
            </a:pPr>
            <a:r>
              <a:rPr lang="sr-Cyrl-RS" sz="3600" dirty="0" smtClean="0"/>
              <a:t>- </a:t>
            </a:r>
            <a:r>
              <a:rPr lang="sr-Cyrl-RS" sz="3600" b="1" dirty="0" smtClean="0"/>
              <a:t>приступању</a:t>
            </a:r>
            <a:r>
              <a:rPr lang="sr-Cyrl-RS" sz="3600" b="1" dirty="0" smtClean="0"/>
              <a:t>,</a:t>
            </a:r>
            <a:endParaRPr lang="sr-Cyrl-RS" sz="36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04555" y="3802966"/>
            <a:ext cx="3290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>
              <a:buClr>
                <a:srgbClr val="FF0000"/>
              </a:buClr>
              <a:buSzPct val="150000"/>
            </a:pPr>
            <a:r>
              <a:rPr lang="sr-Cyrl-RS" sz="3600" b="1" dirty="0" smtClean="0"/>
              <a:t>- </a:t>
            </a:r>
            <a:r>
              <a:rPr lang="sr-Cyrl-RS" sz="3600" b="1" dirty="0" smtClean="0"/>
              <a:t>укључивању</a:t>
            </a:r>
            <a:r>
              <a:rPr lang="sr-Cyrl-RS" sz="3600" b="1" dirty="0" smtClean="0"/>
              <a:t>,</a:t>
            </a:r>
            <a:endParaRPr lang="sr-Cyrl-RS" sz="36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718622" y="4337539"/>
            <a:ext cx="4106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 smtClean="0"/>
              <a:t>- </a:t>
            </a:r>
            <a:r>
              <a:rPr lang="sr-Cyrl-RS" sz="3600" b="1" dirty="0" smtClean="0"/>
              <a:t>учествовању</a:t>
            </a:r>
            <a:r>
              <a:rPr lang="sr-Cyrl-RS" sz="2800" dirty="0" smtClean="0"/>
              <a:t> </a:t>
            </a:r>
            <a:r>
              <a:rPr lang="sr-Cyrl-RS" sz="2800" dirty="0" smtClean="0"/>
              <a:t>или</a:t>
            </a:r>
            <a:endParaRPr lang="sr-Cyrl-RS" sz="36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90490" y="4843973"/>
            <a:ext cx="48240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 smtClean="0"/>
              <a:t>- </a:t>
            </a:r>
            <a:r>
              <a:rPr lang="sr-Cyrl-RS" sz="3600" b="1" dirty="0" smtClean="0"/>
              <a:t>напредовању</a:t>
            </a:r>
          </a:p>
          <a:p>
            <a:r>
              <a:rPr lang="sr-Cyrl-RS" sz="2800" dirty="0"/>
              <a:t>у</a:t>
            </a:r>
            <a:r>
              <a:rPr lang="sr-Cyrl-RS" sz="2800" dirty="0" smtClean="0"/>
              <a:t> образовно-васпитном </a:t>
            </a:r>
            <a:r>
              <a:rPr lang="sr-Cyrl-RS" sz="2800" dirty="0" smtClean="0"/>
              <a:t>раду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351691" y="98476"/>
            <a:ext cx="7906044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sr-Cyrl-RS" sz="2800" b="1" dirty="0" smtClean="0">
                <a:solidFill>
                  <a:srgbClr val="FF0000"/>
                </a:solidFill>
              </a:rPr>
              <a:t>У којим </a:t>
            </a:r>
            <a:r>
              <a:rPr lang="sr-Cyrl-RS" sz="2800" b="1" dirty="0" smtClean="0">
                <a:solidFill>
                  <a:srgbClr val="FF0000"/>
                </a:solidFill>
              </a:rPr>
              <a:t>случајевима је ученику/детету </a:t>
            </a:r>
            <a:r>
              <a:rPr lang="sr-Cyrl-RS" sz="2800" b="1" dirty="0" smtClean="0">
                <a:solidFill>
                  <a:srgbClr val="FF0000"/>
                </a:solidFill>
              </a:rPr>
              <a:t>неопходна додатна образовна </a:t>
            </a:r>
            <a:r>
              <a:rPr lang="sr-Cyrl-RS" sz="2800" b="1" dirty="0" smtClean="0">
                <a:solidFill>
                  <a:srgbClr val="FF0000"/>
                </a:solidFill>
              </a:rPr>
              <a:t>подршка </a:t>
            </a:r>
          </a:p>
          <a:p>
            <a:pPr algn="ctr">
              <a:lnSpc>
                <a:spcPct val="80000"/>
              </a:lnSpc>
            </a:pPr>
            <a:r>
              <a:rPr lang="sr-Cyrl-RS" sz="2800" b="1" dirty="0" smtClean="0">
                <a:solidFill>
                  <a:srgbClr val="FF0000"/>
                </a:solidFill>
              </a:rPr>
              <a:t>(у којим случајевима има ПРАВО на ИОП)?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924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52140"/>
            <a:ext cx="8918917" cy="464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spcAft>
                <a:spcPts val="2400"/>
              </a:spcAft>
              <a:buFont typeface="Calibri" pitchFamily="34" charset="0"/>
              <a:buChar char="–"/>
            </a:pPr>
            <a:r>
              <a:rPr lang="sr-Cyrl-RS" sz="2800" b="1" dirty="0" smtClean="0"/>
              <a:t>Процена потреба </a:t>
            </a:r>
            <a:r>
              <a:rPr lang="sr-Cyrl-RS" sz="2400" b="1" dirty="0" smtClean="0"/>
              <a:t>за пружањем додатне подршке врши се на основу захтева родитеља</a:t>
            </a:r>
            <a:r>
              <a:rPr lang="sr-Cyrl-RS" sz="2400" dirty="0" smtClean="0"/>
              <a:t>/старатеља и </a:t>
            </a:r>
            <a:r>
              <a:rPr lang="sr-Cyrl-RS" sz="2400" b="1" dirty="0" smtClean="0"/>
              <a:t>по службеној дужности </a:t>
            </a:r>
            <a:r>
              <a:rPr lang="sr-Cyrl-RS" sz="2400" dirty="0" smtClean="0"/>
              <a:t>– иницијативом образовне, здравствене или социјалне установе, уз сагласност родитеља/старатеља</a:t>
            </a:r>
          </a:p>
          <a:p>
            <a:pPr marL="457200" indent="-457200">
              <a:lnSpc>
                <a:spcPct val="90000"/>
              </a:lnSpc>
              <a:spcAft>
                <a:spcPts val="2400"/>
              </a:spcAft>
              <a:buFont typeface="Calibri" pitchFamily="34" charset="0"/>
              <a:buChar char="–"/>
            </a:pPr>
            <a:r>
              <a:rPr lang="sr-Cyrl-RS" sz="2400" b="1" dirty="0" smtClean="0"/>
              <a:t>Ако родитељ</a:t>
            </a:r>
            <a:r>
              <a:rPr lang="sr-Cyrl-RS" sz="2400" dirty="0" smtClean="0"/>
              <a:t>/старатељ </a:t>
            </a:r>
            <a:r>
              <a:rPr lang="sr-Cyrl-RS" sz="2400" b="1" dirty="0" smtClean="0"/>
              <a:t>није сагласан за покретање ове иницијативе, </a:t>
            </a:r>
            <a:r>
              <a:rPr lang="ru-RU" sz="2400" dirty="0" smtClean="0"/>
              <a:t>а подносилац иницијативе је проценио да се таквим поступком наноси штета </a:t>
            </a:r>
            <a:r>
              <a:rPr lang="ru-RU" sz="2400" dirty="0" smtClean="0"/>
              <a:t>детету,  </a:t>
            </a:r>
            <a:r>
              <a:rPr lang="sr-Cyrl-RS" sz="2400" b="1" dirty="0" smtClean="0"/>
              <a:t>установа </a:t>
            </a:r>
            <a:r>
              <a:rPr lang="sr-Cyrl-RS" sz="2400" b="1" dirty="0" smtClean="0"/>
              <a:t>се </a:t>
            </a:r>
            <a:r>
              <a:rPr lang="sr-Cyrl-RS" sz="2800" b="1" dirty="0" smtClean="0"/>
              <a:t>обраћа центру за социјални рад</a:t>
            </a:r>
            <a:r>
              <a:rPr lang="sr-Cyrl-RS" sz="2800" dirty="0" smtClean="0"/>
              <a:t> </a:t>
            </a:r>
            <a:r>
              <a:rPr lang="sr-Cyrl-RS" sz="2400" dirty="0"/>
              <a:t>(</a:t>
            </a:r>
            <a:r>
              <a:rPr lang="sr-Cyrl-RS" sz="2400" dirty="0" smtClean="0"/>
              <a:t>чл.5)</a:t>
            </a:r>
          </a:p>
          <a:p>
            <a:pPr marL="457200" indent="-457200">
              <a:lnSpc>
                <a:spcPct val="90000"/>
              </a:lnSpc>
              <a:buFont typeface="Calibri" pitchFamily="34" charset="0"/>
              <a:buChar char="–"/>
            </a:pPr>
            <a:r>
              <a:rPr lang="sr-Cyrl-RS" sz="2400" b="1" dirty="0" smtClean="0"/>
              <a:t>На захтев родитеља</a:t>
            </a:r>
            <a:r>
              <a:rPr lang="sr-Cyrl-RS" sz="2400" dirty="0" smtClean="0"/>
              <a:t>/старатеља, </a:t>
            </a:r>
            <a:r>
              <a:rPr lang="sr-Cyrl-RS" sz="2400" b="1" dirty="0" smtClean="0"/>
              <a:t>у поступак процене може да се укључи лице које добро познаје дете</a:t>
            </a:r>
            <a:r>
              <a:rPr lang="sr-Cyrl-RS" sz="2400" dirty="0" smtClean="0"/>
              <a:t> </a:t>
            </a:r>
            <a:r>
              <a:rPr lang="sr-Cyrl-RS" sz="2400" dirty="0"/>
              <a:t>(</a:t>
            </a:r>
            <a:r>
              <a:rPr lang="sr-Cyrl-RS" sz="2400" dirty="0" smtClean="0"/>
              <a:t>чл.9)</a:t>
            </a:r>
          </a:p>
          <a:p>
            <a:pPr marL="457200" indent="-457200">
              <a:buFont typeface="Calibri" pitchFamily="34" charset="0"/>
              <a:buChar char="–"/>
            </a:pPr>
            <a:endParaRPr lang="en-US" sz="2400" dirty="0"/>
          </a:p>
        </p:txBody>
      </p:sp>
      <p:pic>
        <p:nvPicPr>
          <p:cNvPr id="5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28390">
            <a:off x="7837064" y="317108"/>
            <a:ext cx="917820" cy="96022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51692" y="168814"/>
            <a:ext cx="772315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500" dirty="0" smtClean="0">
                <a:solidFill>
                  <a:srgbClr val="FF0000"/>
                </a:solidFill>
              </a:rPr>
              <a:t>Поред  </a:t>
            </a:r>
            <a:r>
              <a:rPr lang="sr-Cyrl-RS" sz="2500" b="1" dirty="0" smtClean="0">
                <a:solidFill>
                  <a:srgbClr val="FF0000"/>
                </a:solidFill>
              </a:rPr>
              <a:t> </a:t>
            </a:r>
            <a:r>
              <a:rPr lang="sr-Cyrl-RS" sz="2500" b="1" u="sng" dirty="0" smtClean="0">
                <a:solidFill>
                  <a:srgbClr val="FF0000"/>
                </a:solidFill>
              </a:rPr>
              <a:t>ПРАВА  на  ИОП</a:t>
            </a:r>
            <a:r>
              <a:rPr lang="sr-Cyrl-RS" sz="2500" b="1" dirty="0" smtClean="0">
                <a:solidFill>
                  <a:srgbClr val="FF0000"/>
                </a:solidFill>
              </a:rPr>
              <a:t>, </a:t>
            </a:r>
            <a:r>
              <a:rPr lang="sr-Cyrl-RS" sz="2500" dirty="0" smtClean="0">
                <a:solidFill>
                  <a:srgbClr val="FF0000"/>
                </a:solidFill>
              </a:rPr>
              <a:t>врши се и </a:t>
            </a:r>
          </a:p>
          <a:p>
            <a:pPr algn="ctr"/>
            <a:r>
              <a:rPr lang="sr-Cyrl-RS" sz="2500" b="1" u="sng" dirty="0" smtClean="0">
                <a:solidFill>
                  <a:srgbClr val="FF0000"/>
                </a:solidFill>
              </a:rPr>
              <a:t>ПРОЦЕНА ПОТРЕБА</a:t>
            </a:r>
            <a:r>
              <a:rPr lang="sr-Cyrl-RS" sz="2500" b="1" dirty="0" smtClean="0">
                <a:solidFill>
                  <a:srgbClr val="FF0000"/>
                </a:solidFill>
              </a:rPr>
              <a:t> </a:t>
            </a:r>
            <a:r>
              <a:rPr lang="sr-Cyrl-RS" sz="2500" dirty="0" smtClean="0">
                <a:solidFill>
                  <a:srgbClr val="FF0000"/>
                </a:solidFill>
              </a:rPr>
              <a:t>за пружањем додатне подршке. </a:t>
            </a:r>
          </a:p>
          <a:p>
            <a:pPr algn="ctr"/>
            <a:r>
              <a:rPr lang="sr-Cyrl-RS" sz="2500" b="1" dirty="0" smtClean="0">
                <a:solidFill>
                  <a:srgbClr val="FF0000"/>
                </a:solidFill>
              </a:rPr>
              <a:t>Ко врши ову процену</a:t>
            </a:r>
            <a:r>
              <a:rPr lang="sr-Cyrl-RS" sz="2500" b="1" dirty="0" smtClean="0">
                <a:solidFill>
                  <a:srgbClr val="FF0000"/>
                </a:solidFill>
              </a:rPr>
              <a:t>?</a:t>
            </a:r>
            <a:endParaRPr lang="en-US" sz="2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2991</TotalTime>
  <Words>1659</Words>
  <Application>Microsoft Office PowerPoint</Application>
  <PresentationFormat>On-screen Show (4:3)</PresentationFormat>
  <Paragraphs>209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korisnik</cp:lastModifiedBy>
  <cp:revision>523</cp:revision>
  <dcterms:created xsi:type="dcterms:W3CDTF">2017-10-25T19:27:34Z</dcterms:created>
  <dcterms:modified xsi:type="dcterms:W3CDTF">2017-10-28T03:49:48Z</dcterms:modified>
</cp:coreProperties>
</file>